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Raleway"/>
      <p:regular r:id="rId33"/>
      <p:bold r:id="rId34"/>
      <p:italic r:id="rId35"/>
      <p:boldItalic r:id="rId36"/>
    </p:embeddedFont>
    <p:embeddedFont>
      <p:font typeface="Lato"/>
      <p:regular r:id="rId37"/>
      <p:bold r:id="rId38"/>
      <p:italic r:id="rId39"/>
      <p:boldItalic r:id="rId40"/>
    </p:embeddedFont>
    <p:embeddedFont>
      <p:font typeface="Helvetica Neue"/>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Italic.fntdata"/><Relationship Id="rId20" Type="http://schemas.openxmlformats.org/officeDocument/2006/relationships/slide" Target="slides/slide15.xml"/><Relationship Id="rId42" Type="http://schemas.openxmlformats.org/officeDocument/2006/relationships/font" Target="fonts/HelveticaNeue-bold.fntdata"/><Relationship Id="rId41" Type="http://schemas.openxmlformats.org/officeDocument/2006/relationships/font" Target="fonts/HelveticaNeue-regular.fntdata"/><Relationship Id="rId22" Type="http://schemas.openxmlformats.org/officeDocument/2006/relationships/slide" Target="slides/slide17.xml"/><Relationship Id="rId44" Type="http://schemas.openxmlformats.org/officeDocument/2006/relationships/font" Target="fonts/HelveticaNeue-boldItalic.fntdata"/><Relationship Id="rId21" Type="http://schemas.openxmlformats.org/officeDocument/2006/relationships/slide" Target="slides/slide16.xml"/><Relationship Id="rId43" Type="http://schemas.openxmlformats.org/officeDocument/2006/relationships/font" Target="fonts/HelveticaNeue-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aleway-italic.fntdata"/><Relationship Id="rId12" Type="http://schemas.openxmlformats.org/officeDocument/2006/relationships/slide" Target="slides/slide7.xml"/><Relationship Id="rId34" Type="http://schemas.openxmlformats.org/officeDocument/2006/relationships/font" Target="fonts/Raleway-bold.fntdata"/><Relationship Id="rId15" Type="http://schemas.openxmlformats.org/officeDocument/2006/relationships/slide" Target="slides/slide10.xml"/><Relationship Id="rId37" Type="http://schemas.openxmlformats.org/officeDocument/2006/relationships/font" Target="fonts/Lato-regular.fntdata"/><Relationship Id="rId14" Type="http://schemas.openxmlformats.org/officeDocument/2006/relationships/slide" Target="slides/slide9.xml"/><Relationship Id="rId36" Type="http://schemas.openxmlformats.org/officeDocument/2006/relationships/font" Target="fonts/Raleway-boldItalic.fntdata"/><Relationship Id="rId17" Type="http://schemas.openxmlformats.org/officeDocument/2006/relationships/slide" Target="slides/slide12.xml"/><Relationship Id="rId39" Type="http://schemas.openxmlformats.org/officeDocument/2006/relationships/font" Target="fonts/Lato-italic.fntdata"/><Relationship Id="rId16" Type="http://schemas.openxmlformats.org/officeDocument/2006/relationships/slide" Target="slides/slide11.xml"/><Relationship Id="rId38" Type="http://schemas.openxmlformats.org/officeDocument/2006/relationships/font" Target="fonts/Lato-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jpg>
</file>

<file path=ppt/media/image14.jpg>
</file>

<file path=ppt/media/image15.png>
</file>

<file path=ppt/media/image16.png>
</file>

<file path=ppt/media/image17.jpg>
</file>

<file path=ppt/media/image18.png>
</file>

<file path=ppt/media/image19.jpg>
</file>

<file path=ppt/media/image2.jpg>
</file>

<file path=ppt/media/image20.jpg>
</file>

<file path=ppt/media/image21.jpg>
</file>

<file path=ppt/media/image22.png>
</file>

<file path=ppt/media/image23.png>
</file>

<file path=ppt/media/image24.png>
</file>

<file path=ppt/media/image25.jpg>
</file>

<file path=ppt/media/image26.png>
</file>

<file path=ppt/media/image27.jpg>
</file>

<file path=ppt/media/image28.png>
</file>

<file path=ppt/media/image29.png>
</file>

<file path=ppt/media/image3.png>
</file>

<file path=ppt/media/image30.png>
</file>

<file path=ppt/media/image31.jpg>
</file>

<file path=ppt/media/image32.png>
</file>

<file path=ppt/media/image33.png>
</file>

<file path=ppt/media/image34.gif>
</file>

<file path=ppt/media/image35.png>
</file>

<file path=ppt/media/image36.png>
</file>

<file path=ppt/media/image37.jpg>
</file>

<file path=ppt/media/image38.png>
</file>

<file path=ppt/media/image39.jpg>
</file>

<file path=ppt/media/image4.png>
</file>

<file path=ppt/media/image40.png>
</file>

<file path=ppt/media/image41.jpg>
</file>

<file path=ppt/media/image42.png>
</file>

<file path=ppt/media/image43.png>
</file>

<file path=ppt/media/image5.pn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51580d3a07_0_35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51580d3a07_0_35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51580d3a07_0_3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51580d3a07_0_3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51580d3a07_0_35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51580d3a07_0_35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51580d3a07_0_35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51580d3a07_0_35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51580d3a07_0_35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51580d3a07_0_35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51580d3a07_0_35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51580d3a07_0_35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51580d3a07_0_35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51580d3a07_0_35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51580d3a07_0_3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51580d3a07_0_3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51580d3a07_0_35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51580d3a07_0_35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51580d3a07_0_35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51580d3a07_0_35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51580d3a07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51580d3a07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El concepto de fog of war proviene del ambito belico, se relaciona con la polvareda e impedimento de las comunicaciones durante el despliegue terrestre, de la sensacion de incertidumbre del campo de batalla.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51580d3a07_0_35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51580d3a07_0_35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Google Shape;240;g51580d3a07_0_3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51580d3a07_0_3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Google Shape;248;g51580d3a07_0_3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51580d3a07_0_3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51580d3a07_0_36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51580d3a07_0_3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51580d3a07_0_3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51580d3a07_0_3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g51580d3a07_0_3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51580d3a07_0_3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51580d3a07_0_3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51580d3a07_0_3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51580d3a07_0_36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51580d3a07_0_36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51580d3a07_0_3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51580d3a07_0_3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51580d3a07_0_3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51580d3a07_0_3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explicar las diferencias del clasico rts con shrod, al moderno que suele prescindir de el.</a:t>
            </a:r>
            <a:endParaRPr/>
          </a:p>
          <a:p>
            <a:pPr indent="0" lvl="0" marL="0" rtl="0" algn="l">
              <a:spcBef>
                <a:spcPts val="0"/>
              </a:spcBef>
              <a:spcAft>
                <a:spcPts val="0"/>
              </a:spcAft>
              <a:buNone/>
            </a:pPr>
            <a:r>
              <a:rPr lang="es"/>
              <a:t>league of legends, sin shrod, wards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51580d3a07_0_34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51580d3a07_0_34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51580d3a07_0_3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51580d3a07_0_3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chunky: bordes duros, mas sencilla implementacion, solo array de boleanos o enumerator.</a:t>
            </a:r>
            <a:endParaRPr/>
          </a:p>
          <a:p>
            <a:pPr indent="0" lvl="0" marL="0" rtl="0" algn="l">
              <a:spcBef>
                <a:spcPts val="0"/>
              </a:spcBef>
              <a:spcAft>
                <a:spcPts val="0"/>
              </a:spcAft>
              <a:buNone/>
            </a:pPr>
            <a:r>
              <a:rPr lang="es"/>
              <a:t>smooth: mayor complejidad, mayor consumo de recursos, distinta implementacion</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depende del tipo de juego o graficos que usemos, de los recursos de los que dispongamos, elegiriamos uno u otro. La perspectiva es indiferente, al igual que la profundidad 2d o 3d.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51580d3a07_0_34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51580d3a07_0_3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cuando renovacion nuevo diseño de mapa, problema de jagged edges, resolvieron con un upscaling custom con estas 16 posibilidades, lo que les permitia luego aplicando un blurr un acabado suave.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51580d3a07_0_3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51580d3a07_0_3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51580d3a07_0_36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51580d3a07_0_3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32.png"/><Relationship Id="rId5" Type="http://schemas.openxmlformats.org/officeDocument/2006/relationships/image" Target="../media/image3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jpg"/><Relationship Id="rId4" Type="http://schemas.openxmlformats.org/officeDocument/2006/relationships/image" Target="../media/image1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4.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2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0.png"/><Relationship Id="rId4" Type="http://schemas.openxmlformats.org/officeDocument/2006/relationships/image" Target="../media/image16.png"/><Relationship Id="rId5"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43.png"/><Relationship Id="rId4" Type="http://schemas.openxmlformats.org/officeDocument/2006/relationships/image" Target="../media/image2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6.png"/><Relationship Id="rId4" Type="http://schemas.openxmlformats.org/officeDocument/2006/relationships/image" Target="../media/image3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0.jpg"/><Relationship Id="rId4" Type="http://schemas.openxmlformats.org/officeDocument/2006/relationships/image" Target="../media/image27.jpg"/><Relationship Id="rId5" Type="http://schemas.openxmlformats.org/officeDocument/2006/relationships/image" Target="../media/image2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5.jpg"/><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1.jpg"/><Relationship Id="rId4" Type="http://schemas.openxmlformats.org/officeDocument/2006/relationships/image" Target="../media/image4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1.jpg"/><Relationship Id="rId4" Type="http://schemas.openxmlformats.org/officeDocument/2006/relationships/image" Target="../media/image39.jpg"/><Relationship Id="rId5" Type="http://schemas.openxmlformats.org/officeDocument/2006/relationships/image" Target="../media/image3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41.jpg"/><Relationship Id="rId4" Type="http://schemas.openxmlformats.org/officeDocument/2006/relationships/image" Target="../media/image3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37.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mailto:jpg_2001_@hotmail.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jpg"/><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3.jpg"/><Relationship Id="rId4" Type="http://schemas.openxmlformats.org/officeDocument/2006/relationships/image" Target="../media/image1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jp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0.png"/><Relationship Id="rId5"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FFFFFF"/>
            </a:gs>
            <a:gs pos="100000">
              <a:srgbClr val="B3B3B3"/>
            </a:gs>
          </a:gsLst>
          <a:path path="circle">
            <a:fillToRect b="50%" l="50%" r="50%" t="50%"/>
          </a:path>
          <a:tileRect/>
        </a:gradFill>
      </p:bgPr>
    </p:bg>
    <p:spTree>
      <p:nvGrpSpPr>
        <p:cNvPr id="85" name="Shape 85"/>
        <p:cNvGrpSpPr/>
        <p:nvPr/>
      </p:nvGrpSpPr>
      <p:grpSpPr>
        <a:xfrm>
          <a:off x="0" y="0"/>
          <a:ext cx="0" cy="0"/>
          <a:chOff x="0" y="0"/>
          <a:chExt cx="0" cy="0"/>
        </a:xfrm>
      </p:grpSpPr>
      <p:pic>
        <p:nvPicPr>
          <p:cNvPr id="86" name="Google Shape;86;p13"/>
          <p:cNvPicPr preferRelativeResize="0"/>
          <p:nvPr/>
        </p:nvPicPr>
        <p:blipFill>
          <a:blip r:embed="rId3">
            <a:alphaModFix/>
          </a:blip>
          <a:stretch>
            <a:fillRect/>
          </a:stretch>
        </p:blipFill>
        <p:spPr>
          <a:xfrm>
            <a:off x="2586038" y="361950"/>
            <a:ext cx="3971925" cy="4419600"/>
          </a:xfrm>
          <a:prstGeom prst="rect">
            <a:avLst/>
          </a:prstGeom>
          <a:noFill/>
          <a:ln>
            <a:noFill/>
          </a:ln>
        </p:spPr>
      </p:pic>
      <p:sp>
        <p:nvSpPr>
          <p:cNvPr id="87" name="Google Shape;87;p13"/>
          <p:cNvSpPr txBox="1"/>
          <p:nvPr/>
        </p:nvSpPr>
        <p:spPr>
          <a:xfrm>
            <a:off x="7329000" y="4707000"/>
            <a:ext cx="1815000" cy="43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José Antonio Prieto</a:t>
            </a:r>
            <a:endParaRPr>
              <a:latin typeface="Helvetica Neue"/>
              <a:ea typeface="Helvetica Neue"/>
              <a:cs typeface="Helvetica Neue"/>
              <a:sym typeface="Helvetica Neu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434343"/>
              </a:buClr>
              <a:buSzPts val="1800"/>
              <a:buFont typeface="Helvetica Neue"/>
              <a:buChar char="-"/>
            </a:pPr>
            <a:r>
              <a:rPr b="0" lang="es" sz="1800">
                <a:solidFill>
                  <a:srgbClr val="434343"/>
                </a:solidFill>
                <a:latin typeface="Helvetica Neue"/>
                <a:ea typeface="Helvetica Neue"/>
                <a:cs typeface="Helvetica Neue"/>
                <a:sym typeface="Helvetica Neue"/>
              </a:rPr>
              <a:t>Paint texture with alpha bitmap mask</a:t>
            </a:r>
            <a:endParaRPr b="0" sz="1800">
              <a:solidFill>
                <a:srgbClr val="434343"/>
              </a:solidFill>
              <a:latin typeface="Helvetica Neue"/>
              <a:ea typeface="Helvetica Neue"/>
              <a:cs typeface="Helvetica Neue"/>
              <a:sym typeface="Helvetica Neue"/>
            </a:endParaRPr>
          </a:p>
        </p:txBody>
      </p:sp>
      <p:sp>
        <p:nvSpPr>
          <p:cNvPr id="156" name="Google Shape;156;p2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7" name="Google Shape;157;p22"/>
          <p:cNvPicPr preferRelativeResize="0"/>
          <p:nvPr/>
        </p:nvPicPr>
        <p:blipFill>
          <a:blip r:embed="rId3">
            <a:alphaModFix/>
          </a:blip>
          <a:stretch>
            <a:fillRect/>
          </a:stretch>
        </p:blipFill>
        <p:spPr>
          <a:xfrm>
            <a:off x="270975" y="2670350"/>
            <a:ext cx="1078150" cy="1078150"/>
          </a:xfrm>
          <a:prstGeom prst="rect">
            <a:avLst/>
          </a:prstGeom>
          <a:noFill/>
          <a:ln>
            <a:noFill/>
          </a:ln>
        </p:spPr>
      </p:pic>
      <p:pic>
        <p:nvPicPr>
          <p:cNvPr id="158" name="Google Shape;158;p22"/>
          <p:cNvPicPr preferRelativeResize="0"/>
          <p:nvPr/>
        </p:nvPicPr>
        <p:blipFill>
          <a:blip r:embed="rId4">
            <a:alphaModFix/>
          </a:blip>
          <a:stretch>
            <a:fillRect/>
          </a:stretch>
        </p:blipFill>
        <p:spPr>
          <a:xfrm>
            <a:off x="1400262" y="1853850"/>
            <a:ext cx="3744325" cy="2962325"/>
          </a:xfrm>
          <a:prstGeom prst="rect">
            <a:avLst/>
          </a:prstGeom>
          <a:noFill/>
          <a:ln>
            <a:noFill/>
          </a:ln>
        </p:spPr>
      </p:pic>
      <p:pic>
        <p:nvPicPr>
          <p:cNvPr id="159" name="Google Shape;159;p22"/>
          <p:cNvPicPr preferRelativeResize="0"/>
          <p:nvPr/>
        </p:nvPicPr>
        <p:blipFill>
          <a:blip r:embed="rId5">
            <a:alphaModFix/>
          </a:blip>
          <a:stretch>
            <a:fillRect/>
          </a:stretch>
        </p:blipFill>
        <p:spPr>
          <a:xfrm>
            <a:off x="5195700" y="1853840"/>
            <a:ext cx="3744325" cy="296233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Fast mention to other visibility type - raycast</a:t>
            </a:r>
            <a:endParaRPr>
              <a:latin typeface="Helvetica Neue"/>
              <a:ea typeface="Helvetica Neue"/>
              <a:cs typeface="Helvetica Neue"/>
              <a:sym typeface="Helvetica Neue"/>
            </a:endParaRPr>
          </a:p>
        </p:txBody>
      </p:sp>
      <p:sp>
        <p:nvSpPr>
          <p:cNvPr id="165" name="Google Shape;165;p23"/>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66" name="Google Shape;166;p23"/>
          <p:cNvPicPr preferRelativeResize="0"/>
          <p:nvPr/>
        </p:nvPicPr>
        <p:blipFill>
          <a:blip r:embed="rId3">
            <a:alphaModFix/>
          </a:blip>
          <a:stretch>
            <a:fillRect/>
          </a:stretch>
        </p:blipFill>
        <p:spPr>
          <a:xfrm>
            <a:off x="5072025" y="2076622"/>
            <a:ext cx="2687801" cy="2701277"/>
          </a:xfrm>
          <a:prstGeom prst="rect">
            <a:avLst/>
          </a:prstGeom>
          <a:noFill/>
          <a:ln>
            <a:noFill/>
          </a:ln>
        </p:spPr>
      </p:pic>
      <p:pic>
        <p:nvPicPr>
          <p:cNvPr id="167" name="Google Shape;167;p23"/>
          <p:cNvPicPr preferRelativeResize="0"/>
          <p:nvPr/>
        </p:nvPicPr>
        <p:blipFill>
          <a:blip r:embed="rId4">
            <a:alphaModFix/>
          </a:blip>
          <a:stretch>
            <a:fillRect/>
          </a:stretch>
        </p:blipFill>
        <p:spPr>
          <a:xfrm>
            <a:off x="1446625" y="2078875"/>
            <a:ext cx="2687799" cy="26967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Selected Approach</a:t>
            </a:r>
            <a:endParaRPr>
              <a:latin typeface="Helvetica Neue"/>
              <a:ea typeface="Helvetica Neue"/>
              <a:cs typeface="Helvetica Neue"/>
              <a:sym typeface="Helvetica Neue"/>
            </a:endParaRPr>
          </a:p>
        </p:txBody>
      </p:sp>
      <p:sp>
        <p:nvSpPr>
          <p:cNvPr id="173" name="Google Shape;173;p24"/>
          <p:cNvSpPr txBox="1"/>
          <p:nvPr>
            <p:ph idx="1" type="body"/>
          </p:nvPr>
        </p:nvSpPr>
        <p:spPr>
          <a:xfrm>
            <a:off x="416925" y="2078900"/>
            <a:ext cx="3824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Helvetica Neue"/>
              <a:buChar char="-"/>
            </a:pPr>
            <a:r>
              <a:rPr lang="es">
                <a:latin typeface="Helvetica Neue"/>
                <a:ea typeface="Helvetica Neue"/>
                <a:cs typeface="Helvetica Neue"/>
                <a:sym typeface="Helvetica Neue"/>
              </a:rPr>
              <a:t>Tile-grid from tile based map.</a:t>
            </a:r>
            <a:endParaRPr>
              <a:latin typeface="Helvetica Neue"/>
              <a:ea typeface="Helvetica Neue"/>
              <a:cs typeface="Helvetica Neue"/>
              <a:sym typeface="Helvetica Neue"/>
            </a:endParaRPr>
          </a:p>
          <a:p>
            <a:pPr indent="-311150" lvl="0" marL="457200" rtl="0" algn="l">
              <a:spcBef>
                <a:spcPts val="0"/>
              </a:spcBef>
              <a:spcAft>
                <a:spcPts val="0"/>
              </a:spcAft>
              <a:buSzPts val="1300"/>
              <a:buFont typeface="Helvetica Neue"/>
              <a:buChar char="-"/>
            </a:pPr>
            <a:r>
              <a:rPr lang="es">
                <a:latin typeface="Helvetica Neue"/>
                <a:ea typeface="Helvetica Neue"/>
                <a:cs typeface="Helvetica Neue"/>
                <a:sym typeface="Helvetica Neue"/>
              </a:rPr>
              <a:t>Similar in concept to the Riot approach.</a:t>
            </a:r>
            <a:endParaRPr>
              <a:latin typeface="Helvetica Neue"/>
              <a:ea typeface="Helvetica Neue"/>
              <a:cs typeface="Helvetica Neue"/>
              <a:sym typeface="Helvetica Neue"/>
            </a:endParaRPr>
          </a:p>
          <a:p>
            <a:pPr indent="-311150" lvl="0" marL="457200" rtl="0" algn="l">
              <a:spcBef>
                <a:spcPts val="0"/>
              </a:spcBef>
              <a:spcAft>
                <a:spcPts val="0"/>
              </a:spcAft>
              <a:buSzPts val="1300"/>
              <a:buFont typeface="Helvetica Neue"/>
              <a:buChar char="-"/>
            </a:pPr>
            <a:r>
              <a:rPr lang="es">
                <a:latin typeface="Helvetica Neue"/>
                <a:ea typeface="Helvetica Neue"/>
                <a:cs typeface="Helvetica Neue"/>
                <a:sym typeface="Helvetica Neue"/>
              </a:rPr>
              <a:t>Using bitwise compound operators to perform bitmasking. </a:t>
            </a:r>
            <a:endParaRPr>
              <a:latin typeface="Helvetica Neue"/>
              <a:ea typeface="Helvetica Neue"/>
              <a:cs typeface="Helvetica Neue"/>
              <a:sym typeface="Helvetica Neue"/>
            </a:endParaRPr>
          </a:p>
          <a:p>
            <a:pPr indent="-311150" lvl="0" marL="457200" rtl="0" algn="l">
              <a:spcBef>
                <a:spcPts val="0"/>
              </a:spcBef>
              <a:spcAft>
                <a:spcPts val="0"/>
              </a:spcAft>
              <a:buSzPts val="1300"/>
              <a:buFont typeface="Helvetica Neue"/>
              <a:buChar char="-"/>
            </a:pPr>
            <a:r>
              <a:rPr lang="es">
                <a:latin typeface="Helvetica Neue"/>
                <a:ea typeface="Helvetica Neue"/>
                <a:cs typeface="Helvetica Neue"/>
                <a:sym typeface="Helvetica Neue"/>
              </a:rPr>
              <a:t>(left shift: &lt;&lt;, and bitwise And: &amp;)</a:t>
            </a:r>
            <a:endParaRPr>
              <a:latin typeface="Helvetica Neue"/>
              <a:ea typeface="Helvetica Neue"/>
              <a:cs typeface="Helvetica Neue"/>
              <a:sym typeface="Helvetica Neue"/>
            </a:endParaRPr>
          </a:p>
          <a:p>
            <a:pPr indent="0" lvl="0" marL="0" rtl="0" algn="l">
              <a:spcBef>
                <a:spcPts val="1600"/>
              </a:spcBef>
              <a:spcAft>
                <a:spcPts val="0"/>
              </a:spcAft>
              <a:buNone/>
            </a:pPr>
            <a:r>
              <a:t/>
            </a:r>
            <a:endParaRPr>
              <a:latin typeface="Helvetica Neue"/>
              <a:ea typeface="Helvetica Neue"/>
              <a:cs typeface="Helvetica Neue"/>
              <a:sym typeface="Helvetica Neue"/>
            </a:endParaRPr>
          </a:p>
          <a:p>
            <a:pPr indent="-311150" lvl="0" marL="457200" rtl="0" algn="l">
              <a:spcBef>
                <a:spcPts val="1600"/>
              </a:spcBef>
              <a:spcAft>
                <a:spcPts val="0"/>
              </a:spcAft>
              <a:buSzPts val="1300"/>
              <a:buFont typeface="Helvetica Neue"/>
              <a:buChar char="-"/>
            </a:pPr>
            <a:r>
              <a:rPr lang="es">
                <a:latin typeface="Helvetica Neue"/>
                <a:ea typeface="Helvetica Neue"/>
                <a:cs typeface="Helvetica Neue"/>
                <a:sym typeface="Helvetica Neue"/>
              </a:rPr>
              <a:t>Add more players with mouse left click.</a:t>
            </a:r>
            <a:endParaRPr>
              <a:latin typeface="Helvetica Neue"/>
              <a:ea typeface="Helvetica Neue"/>
              <a:cs typeface="Helvetica Neue"/>
              <a:sym typeface="Helvetica Neue"/>
            </a:endParaRPr>
          </a:p>
          <a:p>
            <a:pPr indent="-311150" lvl="0" marL="457200" rtl="0" algn="l">
              <a:spcBef>
                <a:spcPts val="0"/>
              </a:spcBef>
              <a:spcAft>
                <a:spcPts val="0"/>
              </a:spcAft>
              <a:buSzPts val="1300"/>
              <a:buFont typeface="Helvetica Neue"/>
              <a:buChar char="-"/>
            </a:pPr>
            <a:r>
              <a:rPr lang="es">
                <a:latin typeface="Helvetica Neue"/>
                <a:ea typeface="Helvetica Neue"/>
                <a:cs typeface="Helvetica Neue"/>
                <a:sym typeface="Helvetica Neue"/>
              </a:rPr>
              <a:t>Add wards with mouse right click.</a:t>
            </a:r>
            <a:endParaRPr>
              <a:latin typeface="Helvetica Neue"/>
              <a:ea typeface="Helvetica Neue"/>
              <a:cs typeface="Helvetica Neue"/>
              <a:sym typeface="Helvetica Neue"/>
            </a:endParaRPr>
          </a:p>
          <a:p>
            <a:pPr indent="0" lvl="0" marL="457200" rtl="0" algn="l">
              <a:spcBef>
                <a:spcPts val="1600"/>
              </a:spcBef>
              <a:spcAft>
                <a:spcPts val="1600"/>
              </a:spcAft>
              <a:buNone/>
            </a:pPr>
            <a:r>
              <a:t/>
            </a:r>
            <a:endParaRPr>
              <a:latin typeface="Helvetica Neue"/>
              <a:ea typeface="Helvetica Neue"/>
              <a:cs typeface="Helvetica Neue"/>
              <a:sym typeface="Helvetica Neue"/>
            </a:endParaRPr>
          </a:p>
        </p:txBody>
      </p:sp>
      <p:pic>
        <p:nvPicPr>
          <p:cNvPr id="174" name="Google Shape;174;p24"/>
          <p:cNvPicPr preferRelativeResize="0"/>
          <p:nvPr/>
        </p:nvPicPr>
        <p:blipFill>
          <a:blip r:embed="rId3">
            <a:alphaModFix/>
          </a:blip>
          <a:stretch>
            <a:fillRect/>
          </a:stretch>
        </p:blipFill>
        <p:spPr>
          <a:xfrm>
            <a:off x="4241625" y="1318650"/>
            <a:ext cx="4536251" cy="3402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Google Shape;179;p2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Fog of War tile structure</a:t>
            </a:r>
            <a:endParaRPr>
              <a:latin typeface="Helvetica Neue"/>
              <a:ea typeface="Helvetica Neue"/>
              <a:cs typeface="Helvetica Neue"/>
              <a:sym typeface="Helvetica Neue"/>
            </a:endParaRPr>
          </a:p>
        </p:txBody>
      </p:sp>
      <p:sp>
        <p:nvSpPr>
          <p:cNvPr id="180" name="Google Shape;180;p2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Helvetica Neue"/>
              <a:buChar char="-"/>
            </a:pPr>
            <a:r>
              <a:rPr lang="es">
                <a:latin typeface="Helvetica Neue"/>
                <a:ea typeface="Helvetica Neue"/>
                <a:cs typeface="Helvetica Neue"/>
                <a:sym typeface="Helvetica Neue"/>
              </a:rPr>
              <a:t>We have a fog data map, similar to pathfinding with its walkable tiles, but this time for fog information.</a:t>
            </a:r>
            <a:endParaRPr>
              <a:latin typeface="Helvetica Neue"/>
              <a:ea typeface="Helvetica Neue"/>
              <a:cs typeface="Helvetica Neue"/>
              <a:sym typeface="Helvetica Neue"/>
            </a:endParaRPr>
          </a:p>
        </p:txBody>
      </p:sp>
      <p:pic>
        <p:nvPicPr>
          <p:cNvPr id="181" name="Google Shape;181;p25"/>
          <p:cNvPicPr preferRelativeResize="0"/>
          <p:nvPr/>
        </p:nvPicPr>
        <p:blipFill>
          <a:blip r:embed="rId3">
            <a:alphaModFix/>
          </a:blip>
          <a:stretch>
            <a:fillRect/>
          </a:stretch>
        </p:blipFill>
        <p:spPr>
          <a:xfrm>
            <a:off x="1824346" y="4031700"/>
            <a:ext cx="5495300" cy="182525"/>
          </a:xfrm>
          <a:prstGeom prst="rect">
            <a:avLst/>
          </a:prstGeom>
          <a:noFill/>
          <a:ln>
            <a:noFill/>
          </a:ln>
        </p:spPr>
      </p:pic>
      <p:pic>
        <p:nvPicPr>
          <p:cNvPr id="182" name="Google Shape;182;p25"/>
          <p:cNvPicPr preferRelativeResize="0"/>
          <p:nvPr/>
        </p:nvPicPr>
        <p:blipFill>
          <a:blip r:embed="rId4">
            <a:alphaModFix/>
          </a:blip>
          <a:stretch>
            <a:fillRect/>
          </a:stretch>
        </p:blipFill>
        <p:spPr>
          <a:xfrm>
            <a:off x="3126475" y="2702500"/>
            <a:ext cx="2891056" cy="10138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2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Sub-pixel of bits concept</a:t>
            </a:r>
            <a:endParaRPr>
              <a:latin typeface="Helvetica Neue"/>
              <a:ea typeface="Helvetica Neue"/>
              <a:cs typeface="Helvetica Neue"/>
              <a:sym typeface="Helvetica Neue"/>
            </a:endParaRPr>
          </a:p>
        </p:txBody>
      </p:sp>
      <p:sp>
        <p:nvSpPr>
          <p:cNvPr id="188" name="Google Shape;188;p2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89" name="Google Shape;189;p26"/>
          <p:cNvPicPr preferRelativeResize="0"/>
          <p:nvPr/>
        </p:nvPicPr>
        <p:blipFill>
          <a:blip r:embed="rId3">
            <a:alphaModFix/>
          </a:blip>
          <a:stretch>
            <a:fillRect/>
          </a:stretch>
        </p:blipFill>
        <p:spPr>
          <a:xfrm>
            <a:off x="1991925" y="2653950"/>
            <a:ext cx="742950" cy="742950"/>
          </a:xfrm>
          <a:prstGeom prst="rect">
            <a:avLst/>
          </a:prstGeom>
          <a:noFill/>
          <a:ln>
            <a:noFill/>
          </a:ln>
        </p:spPr>
      </p:pic>
      <p:pic>
        <p:nvPicPr>
          <p:cNvPr id="190" name="Google Shape;190;p26"/>
          <p:cNvPicPr preferRelativeResize="0"/>
          <p:nvPr/>
        </p:nvPicPr>
        <p:blipFill>
          <a:blip r:embed="rId4">
            <a:alphaModFix/>
          </a:blip>
          <a:stretch>
            <a:fillRect/>
          </a:stretch>
        </p:blipFill>
        <p:spPr>
          <a:xfrm>
            <a:off x="1227550" y="3568350"/>
            <a:ext cx="2914650" cy="628650"/>
          </a:xfrm>
          <a:prstGeom prst="rect">
            <a:avLst/>
          </a:prstGeom>
          <a:noFill/>
          <a:ln>
            <a:noFill/>
          </a:ln>
        </p:spPr>
      </p:pic>
      <p:pic>
        <p:nvPicPr>
          <p:cNvPr id="191" name="Google Shape;191;p26"/>
          <p:cNvPicPr preferRelativeResize="0"/>
          <p:nvPr/>
        </p:nvPicPr>
        <p:blipFill>
          <a:blip r:embed="rId5">
            <a:alphaModFix/>
          </a:blip>
          <a:stretch>
            <a:fillRect/>
          </a:stretch>
        </p:blipFill>
        <p:spPr>
          <a:xfrm>
            <a:off x="5435825" y="1853850"/>
            <a:ext cx="1504950" cy="23431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27"/>
          <p:cNvSpPr txBox="1"/>
          <p:nvPr>
            <p:ph idx="1" type="body"/>
          </p:nvPr>
        </p:nvSpPr>
        <p:spPr>
          <a:xfrm>
            <a:off x="649100" y="1811000"/>
            <a:ext cx="2717400" cy="3261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s"/>
              <a:t>The mapping table stores all possible entries, for a 3x3 matrix, we have 9 bits, what is the same of 512 entries!</a:t>
            </a:r>
            <a:endParaRPr/>
          </a:p>
          <a:p>
            <a:pPr indent="-311150" lvl="0" marL="457200" rtl="0" algn="l">
              <a:spcBef>
                <a:spcPts val="0"/>
              </a:spcBef>
              <a:spcAft>
                <a:spcPts val="0"/>
              </a:spcAft>
              <a:buSzPts val="1300"/>
              <a:buChar char="-"/>
            </a:pPr>
            <a:r>
              <a:rPr lang="es"/>
              <a:t>We only define what we need/want, mostly all entries are “undefined”.</a:t>
            </a:r>
            <a:endParaRPr/>
          </a:p>
          <a:p>
            <a:pPr indent="0" lvl="0" marL="0" rtl="0" algn="l">
              <a:spcBef>
                <a:spcPts val="1600"/>
              </a:spcBef>
              <a:spcAft>
                <a:spcPts val="1600"/>
              </a:spcAft>
              <a:buNone/>
            </a:pPr>
            <a:r>
              <a:t/>
            </a:r>
            <a:endParaRPr/>
          </a:p>
        </p:txBody>
      </p:sp>
      <p:pic>
        <p:nvPicPr>
          <p:cNvPr id="197" name="Google Shape;197;p27"/>
          <p:cNvPicPr preferRelativeResize="0"/>
          <p:nvPr/>
        </p:nvPicPr>
        <p:blipFill>
          <a:blip r:embed="rId3">
            <a:alphaModFix/>
          </a:blip>
          <a:stretch>
            <a:fillRect/>
          </a:stretch>
        </p:blipFill>
        <p:spPr>
          <a:xfrm>
            <a:off x="3724400" y="152400"/>
            <a:ext cx="4838700" cy="4838700"/>
          </a:xfrm>
          <a:prstGeom prst="rect">
            <a:avLst/>
          </a:prstGeom>
          <a:noFill/>
          <a:ln>
            <a:noFill/>
          </a:ln>
        </p:spPr>
      </p:pic>
      <p:pic>
        <p:nvPicPr>
          <p:cNvPr id="198" name="Google Shape;198;p27"/>
          <p:cNvPicPr preferRelativeResize="0"/>
          <p:nvPr/>
        </p:nvPicPr>
        <p:blipFill>
          <a:blip r:embed="rId4">
            <a:alphaModFix/>
          </a:blip>
          <a:stretch>
            <a:fillRect/>
          </a:stretch>
        </p:blipFill>
        <p:spPr>
          <a:xfrm>
            <a:off x="343525" y="3897919"/>
            <a:ext cx="4299900" cy="83305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2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Bit definitions</a:t>
            </a:r>
            <a:endParaRPr>
              <a:latin typeface="Helvetica Neue"/>
              <a:ea typeface="Helvetica Neue"/>
              <a:cs typeface="Helvetica Neue"/>
              <a:sym typeface="Helvetica Neue"/>
            </a:endParaRPr>
          </a:p>
        </p:txBody>
      </p:sp>
      <p:sp>
        <p:nvSpPr>
          <p:cNvPr id="204" name="Google Shape;204;p28"/>
          <p:cNvSpPr txBox="1"/>
          <p:nvPr>
            <p:ph idx="1" type="body"/>
          </p:nvPr>
        </p:nvSpPr>
        <p:spPr>
          <a:xfrm>
            <a:off x="729450" y="2078875"/>
            <a:ext cx="37710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s"/>
              <a:t>Improve </a:t>
            </a:r>
            <a:r>
              <a:rPr lang="es"/>
              <a:t>readability.</a:t>
            </a:r>
            <a:endParaRPr/>
          </a:p>
          <a:p>
            <a:pPr indent="-311150" lvl="0" marL="457200" rtl="0" algn="l">
              <a:spcBef>
                <a:spcPts val="0"/>
              </a:spcBef>
              <a:spcAft>
                <a:spcPts val="0"/>
              </a:spcAft>
              <a:buSzPts val="1300"/>
              <a:buChar char="-"/>
            </a:pPr>
            <a:r>
              <a:rPr lang="es"/>
              <a:t>Allow us to create the “shape masks” more </a:t>
            </a:r>
            <a:r>
              <a:rPr lang="es"/>
              <a:t>identifiable</a:t>
            </a:r>
            <a:r>
              <a:rPr lang="es"/>
              <a:t>.</a:t>
            </a:r>
            <a:endParaRPr/>
          </a:p>
        </p:txBody>
      </p:sp>
      <p:pic>
        <p:nvPicPr>
          <p:cNvPr id="205" name="Google Shape;205;p28"/>
          <p:cNvPicPr preferRelativeResize="0"/>
          <p:nvPr/>
        </p:nvPicPr>
        <p:blipFill>
          <a:blip r:embed="rId3">
            <a:alphaModFix/>
          </a:blip>
          <a:stretch>
            <a:fillRect/>
          </a:stretch>
        </p:blipFill>
        <p:spPr>
          <a:xfrm>
            <a:off x="5286238" y="777475"/>
            <a:ext cx="2981325" cy="2266950"/>
          </a:xfrm>
          <a:prstGeom prst="rect">
            <a:avLst/>
          </a:prstGeom>
          <a:noFill/>
          <a:ln>
            <a:noFill/>
          </a:ln>
        </p:spPr>
      </p:pic>
      <p:pic>
        <p:nvPicPr>
          <p:cNvPr id="206" name="Google Shape;206;p28"/>
          <p:cNvPicPr preferRelativeResize="0"/>
          <p:nvPr/>
        </p:nvPicPr>
        <p:blipFill>
          <a:blip r:embed="rId4">
            <a:alphaModFix/>
          </a:blip>
          <a:stretch>
            <a:fillRect/>
          </a:stretch>
        </p:blipFill>
        <p:spPr>
          <a:xfrm>
            <a:off x="166988" y="3166450"/>
            <a:ext cx="8813625" cy="18260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Shape masks</a:t>
            </a:r>
            <a:endParaRPr>
              <a:latin typeface="Helvetica Neue"/>
              <a:ea typeface="Helvetica Neue"/>
              <a:cs typeface="Helvetica Neue"/>
              <a:sym typeface="Helvetica Neue"/>
            </a:endParaRPr>
          </a:p>
        </p:txBody>
      </p:sp>
      <p:sp>
        <p:nvSpPr>
          <p:cNvPr id="212" name="Google Shape;212;p29"/>
          <p:cNvSpPr txBox="1"/>
          <p:nvPr>
            <p:ph idx="1" type="body"/>
          </p:nvPr>
        </p:nvSpPr>
        <p:spPr>
          <a:xfrm>
            <a:off x="550850" y="2078875"/>
            <a:ext cx="24852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s"/>
              <a:t>You are not </a:t>
            </a:r>
            <a:r>
              <a:rPr lang="es"/>
              <a:t>constrained to the shape itself, in this case is a “circle” mask, but you can define what you want.</a:t>
            </a:r>
            <a:endParaRPr/>
          </a:p>
        </p:txBody>
      </p:sp>
      <p:pic>
        <p:nvPicPr>
          <p:cNvPr id="213" name="Google Shape;213;p29"/>
          <p:cNvPicPr preferRelativeResize="0"/>
          <p:nvPr/>
        </p:nvPicPr>
        <p:blipFill>
          <a:blip r:embed="rId3">
            <a:alphaModFix/>
          </a:blip>
          <a:stretch>
            <a:fillRect/>
          </a:stretch>
        </p:blipFill>
        <p:spPr>
          <a:xfrm>
            <a:off x="3379625" y="1853851"/>
            <a:ext cx="5297499" cy="21103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3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Apply the masks to our fog data map</a:t>
            </a:r>
            <a:endParaRPr>
              <a:latin typeface="Helvetica Neue"/>
              <a:ea typeface="Helvetica Neue"/>
              <a:cs typeface="Helvetica Neue"/>
              <a:sym typeface="Helvetica Neue"/>
            </a:endParaRPr>
          </a:p>
        </p:txBody>
      </p:sp>
      <p:sp>
        <p:nvSpPr>
          <p:cNvPr id="219" name="Google Shape;219;p30"/>
          <p:cNvSpPr txBox="1"/>
          <p:nvPr>
            <p:ph idx="1" type="body"/>
          </p:nvPr>
        </p:nvSpPr>
        <p:spPr>
          <a:xfrm>
            <a:off x="729450" y="2078875"/>
            <a:ext cx="29943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s"/>
              <a:t>Get potentially affected tiles</a:t>
            </a:r>
            <a:endParaRPr/>
          </a:p>
          <a:p>
            <a:pPr indent="-311150" lvl="0" marL="457200" rtl="0" algn="l">
              <a:spcBef>
                <a:spcPts val="0"/>
              </a:spcBef>
              <a:spcAft>
                <a:spcPts val="0"/>
              </a:spcAft>
              <a:buSzPts val="1300"/>
              <a:buChar char="-"/>
            </a:pPr>
            <a:r>
              <a:rPr lang="es"/>
              <a:t>Apply the mask</a:t>
            </a:r>
            <a:endParaRPr/>
          </a:p>
        </p:txBody>
      </p:sp>
      <p:pic>
        <p:nvPicPr>
          <p:cNvPr id="220" name="Google Shape;220;p30"/>
          <p:cNvPicPr preferRelativeResize="0"/>
          <p:nvPr/>
        </p:nvPicPr>
        <p:blipFill>
          <a:blip r:embed="rId3">
            <a:alphaModFix/>
          </a:blip>
          <a:stretch>
            <a:fillRect/>
          </a:stretch>
        </p:blipFill>
        <p:spPr>
          <a:xfrm>
            <a:off x="3599325" y="1853850"/>
            <a:ext cx="5115449" cy="286591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p3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New module</a:t>
            </a:r>
            <a:endParaRPr>
              <a:latin typeface="Helvetica Neue"/>
              <a:ea typeface="Helvetica Neue"/>
              <a:cs typeface="Helvetica Neue"/>
              <a:sym typeface="Helvetica Neue"/>
            </a:endParaRPr>
          </a:p>
        </p:txBody>
      </p:sp>
      <p:sp>
        <p:nvSpPr>
          <p:cNvPr id="226" name="Google Shape;226;p31"/>
          <p:cNvSpPr txBox="1"/>
          <p:nvPr>
            <p:ph idx="1" type="body"/>
          </p:nvPr>
        </p:nvSpPr>
        <p:spPr>
          <a:xfrm>
            <a:off x="729450" y="2078875"/>
            <a:ext cx="4190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s">
                <a:latin typeface="Helvetica Neue"/>
                <a:ea typeface="Helvetica Neue"/>
                <a:cs typeface="Helvetica Neue"/>
                <a:sym typeface="Helvetica Neue"/>
              </a:rPr>
              <a:t>New module j1FowManager to </a:t>
            </a:r>
            <a:r>
              <a:rPr b="1" lang="es">
                <a:latin typeface="Helvetica Neue"/>
                <a:ea typeface="Helvetica Neue"/>
                <a:cs typeface="Helvetica Neue"/>
                <a:sym typeface="Helvetica Neue"/>
              </a:rPr>
              <a:t>manage</a:t>
            </a:r>
            <a:r>
              <a:rPr lang="es">
                <a:latin typeface="Helvetica Neue"/>
                <a:ea typeface="Helvetica Neue"/>
                <a:cs typeface="Helvetica Neue"/>
                <a:sym typeface="Helvetica Neue"/>
              </a:rPr>
              <a:t> a new class </a:t>
            </a:r>
            <a:r>
              <a:rPr b="1" lang="es">
                <a:latin typeface="Helvetica Neue"/>
                <a:ea typeface="Helvetica Neue"/>
                <a:cs typeface="Helvetica Neue"/>
                <a:sym typeface="Helvetica Neue"/>
              </a:rPr>
              <a:t>FowEmitter</a:t>
            </a:r>
            <a:r>
              <a:rPr lang="es">
                <a:latin typeface="Helvetica Neue"/>
                <a:ea typeface="Helvetica Neue"/>
                <a:cs typeface="Helvetica Neue"/>
                <a:sym typeface="Helvetica Neue"/>
              </a:rPr>
              <a:t>.</a:t>
            </a:r>
            <a:endParaRPr>
              <a:latin typeface="Helvetica Neue"/>
              <a:ea typeface="Helvetica Neue"/>
              <a:cs typeface="Helvetica Neue"/>
              <a:sym typeface="Helvetica Neue"/>
            </a:endParaRPr>
          </a:p>
          <a:p>
            <a:pPr indent="-311150" lvl="0" marL="457200" rtl="0" algn="l">
              <a:spcBef>
                <a:spcPts val="0"/>
              </a:spcBef>
              <a:spcAft>
                <a:spcPts val="0"/>
              </a:spcAft>
              <a:buSzPts val="1300"/>
              <a:buFont typeface="Helvetica Neue"/>
              <a:buChar char="-"/>
            </a:pPr>
            <a:r>
              <a:rPr lang="es">
                <a:latin typeface="Helvetica Neue"/>
                <a:ea typeface="Helvetica Neue"/>
                <a:cs typeface="Helvetica Neue"/>
                <a:sym typeface="Helvetica Neue"/>
              </a:rPr>
              <a:t>FowEmitter provides visibility to desired entities.</a:t>
            </a:r>
            <a:endParaRPr>
              <a:latin typeface="Helvetica Neue"/>
              <a:ea typeface="Helvetica Neue"/>
              <a:cs typeface="Helvetica Neue"/>
              <a:sym typeface="Helvetica Neue"/>
            </a:endParaRPr>
          </a:p>
          <a:p>
            <a:pPr indent="-311150" lvl="0" marL="457200" rtl="0" algn="l">
              <a:spcBef>
                <a:spcPts val="0"/>
              </a:spcBef>
              <a:spcAft>
                <a:spcPts val="0"/>
              </a:spcAft>
              <a:buSzPts val="1300"/>
              <a:buFont typeface="Helvetica Neue"/>
              <a:buChar char="-"/>
            </a:pPr>
            <a:r>
              <a:rPr lang="es">
                <a:latin typeface="Helvetica Neue"/>
                <a:ea typeface="Helvetica Neue"/>
                <a:cs typeface="Helvetica Neue"/>
                <a:sym typeface="Helvetica Neue"/>
              </a:rPr>
              <a:t>We need to define a FowEmitter on this entities.</a:t>
            </a:r>
            <a:endParaRPr>
              <a:latin typeface="Helvetica Neue"/>
              <a:ea typeface="Helvetica Neue"/>
              <a:cs typeface="Helvetica Neue"/>
              <a:sym typeface="Helvetica Neue"/>
            </a:endParaRPr>
          </a:p>
          <a:p>
            <a:pPr indent="-311150" lvl="0" marL="457200" rtl="0" algn="l">
              <a:spcBef>
                <a:spcPts val="0"/>
              </a:spcBef>
              <a:spcAft>
                <a:spcPts val="0"/>
              </a:spcAft>
              <a:buSzPts val="1300"/>
              <a:buFont typeface="Helvetica Neue"/>
              <a:buChar char="-"/>
            </a:pPr>
            <a:r>
              <a:rPr lang="es">
                <a:latin typeface="Helvetica Neue"/>
                <a:ea typeface="Helvetica Neue"/>
                <a:cs typeface="Helvetica Neue"/>
                <a:sym typeface="Helvetica Neue"/>
              </a:rPr>
              <a:t>Update its position if needed.</a:t>
            </a:r>
            <a:endParaRPr>
              <a:latin typeface="Helvetica Neue"/>
              <a:ea typeface="Helvetica Neue"/>
              <a:cs typeface="Helvetica Neue"/>
              <a:sym typeface="Helvetica Neue"/>
            </a:endParaRPr>
          </a:p>
        </p:txBody>
      </p:sp>
      <p:pic>
        <p:nvPicPr>
          <p:cNvPr id="227" name="Google Shape;227;p31"/>
          <p:cNvPicPr preferRelativeResize="0"/>
          <p:nvPr/>
        </p:nvPicPr>
        <p:blipFill>
          <a:blip r:embed="rId3">
            <a:alphaModFix/>
          </a:blip>
          <a:stretch>
            <a:fillRect/>
          </a:stretch>
        </p:blipFill>
        <p:spPr>
          <a:xfrm>
            <a:off x="5260075" y="763787"/>
            <a:ext cx="3431326" cy="36159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Introduction to Fog of War</a:t>
            </a:r>
            <a:endParaRPr>
              <a:latin typeface="Helvetica Neue"/>
              <a:ea typeface="Helvetica Neue"/>
              <a:cs typeface="Helvetica Neue"/>
              <a:sym typeface="Helvetica Neue"/>
            </a:endParaRPr>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Helvetica Neue"/>
              <a:buChar char="-"/>
            </a:pPr>
            <a:r>
              <a:rPr lang="es" sz="1800">
                <a:latin typeface="Helvetica Neue"/>
                <a:ea typeface="Helvetica Neue"/>
                <a:cs typeface="Helvetica Neue"/>
                <a:sym typeface="Helvetica Neue"/>
              </a:rPr>
              <a:t>Terminology.</a:t>
            </a:r>
            <a:endParaRPr sz="1800">
              <a:latin typeface="Helvetica Neue"/>
              <a:ea typeface="Helvetica Neue"/>
              <a:cs typeface="Helvetica Neue"/>
              <a:sym typeface="Helvetica Neue"/>
            </a:endParaRPr>
          </a:p>
          <a:p>
            <a:pPr indent="-342900" lvl="0" marL="457200" rtl="0" algn="l">
              <a:spcBef>
                <a:spcPts val="0"/>
              </a:spcBef>
              <a:spcAft>
                <a:spcPts val="0"/>
              </a:spcAft>
              <a:buSzPts val="1800"/>
              <a:buFont typeface="Helvetica Neue"/>
              <a:buChar char="-"/>
            </a:pPr>
            <a:r>
              <a:rPr lang="es" sz="1800">
                <a:latin typeface="Helvetica Neue"/>
                <a:ea typeface="Helvetica Neue"/>
                <a:cs typeface="Helvetica Neue"/>
                <a:sym typeface="Helvetica Neue"/>
              </a:rPr>
              <a:t>What is Fog of War, on videogames.</a:t>
            </a:r>
            <a:endParaRPr sz="1800">
              <a:latin typeface="Helvetica Neue"/>
              <a:ea typeface="Helvetica Neue"/>
              <a:cs typeface="Helvetica Neue"/>
              <a:sym typeface="Helvetica Neue"/>
            </a:endParaRPr>
          </a:p>
          <a:p>
            <a:pPr indent="-342900" lvl="0" marL="457200" rtl="0" algn="l">
              <a:spcBef>
                <a:spcPts val="0"/>
              </a:spcBef>
              <a:spcAft>
                <a:spcPts val="0"/>
              </a:spcAft>
              <a:buSzPts val="1800"/>
              <a:buFont typeface="Helvetica Neue"/>
              <a:buChar char="-"/>
            </a:pPr>
            <a:r>
              <a:rPr lang="es" sz="1800">
                <a:latin typeface="Helvetica Neue"/>
                <a:ea typeface="Helvetica Neue"/>
                <a:cs typeface="Helvetica Neue"/>
                <a:sym typeface="Helvetica Neue"/>
              </a:rPr>
              <a:t>For what is used.</a:t>
            </a:r>
            <a:endParaRPr sz="1800">
              <a:latin typeface="Helvetica Neue"/>
              <a:ea typeface="Helvetica Neue"/>
              <a:cs typeface="Helvetica Neue"/>
              <a:sym typeface="Helvetica Neue"/>
            </a:endParaRPr>
          </a:p>
          <a:p>
            <a:pPr indent="-317500" lvl="1" marL="914400" rtl="0" algn="l">
              <a:spcBef>
                <a:spcPts val="0"/>
              </a:spcBef>
              <a:spcAft>
                <a:spcPts val="0"/>
              </a:spcAft>
              <a:buSzPts val="1400"/>
              <a:buFont typeface="Helvetica Neue"/>
              <a:buChar char="-"/>
            </a:pPr>
            <a:r>
              <a:rPr lang="es" sz="1400">
                <a:latin typeface="Helvetica Neue"/>
                <a:ea typeface="Helvetica Neue"/>
                <a:cs typeface="Helvetica Neue"/>
                <a:sym typeface="Helvetica Neue"/>
              </a:rPr>
              <a:t>Hide selected information to the player.</a:t>
            </a:r>
            <a:endParaRPr sz="1400">
              <a:latin typeface="Helvetica Neue"/>
              <a:ea typeface="Helvetica Neue"/>
              <a:cs typeface="Helvetica Neue"/>
              <a:sym typeface="Helvetica Neue"/>
            </a:endParaRPr>
          </a:p>
          <a:p>
            <a:pPr indent="0" lvl="0" marL="457200" rtl="0" algn="l">
              <a:spcBef>
                <a:spcPts val="1600"/>
              </a:spcBef>
              <a:spcAft>
                <a:spcPts val="1600"/>
              </a:spcAft>
              <a:buNone/>
            </a:pPr>
            <a:r>
              <a:t/>
            </a:r>
            <a:endParaRPr>
              <a:latin typeface="Helvetica Neue"/>
              <a:ea typeface="Helvetica Neue"/>
              <a:cs typeface="Helvetica Neue"/>
              <a:sym typeface="Helvetica Neu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Google Shape;232;p3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TODO’s Time!</a:t>
            </a:r>
            <a:endParaRPr/>
          </a:p>
        </p:txBody>
      </p:sp>
      <p:sp>
        <p:nvSpPr>
          <p:cNvPr id="233" name="Google Shape;233;p32"/>
          <p:cNvSpPr txBox="1"/>
          <p:nvPr>
            <p:ph idx="1" type="body"/>
          </p:nvPr>
        </p:nvSpPr>
        <p:spPr>
          <a:xfrm>
            <a:off x="729450" y="1666325"/>
            <a:ext cx="7688700" cy="2261100"/>
          </a:xfrm>
          <a:prstGeom prst="rect">
            <a:avLst/>
          </a:prstGeom>
        </p:spPr>
        <p:txBody>
          <a:bodyPr anchorCtr="0" anchor="t" bIns="91425" lIns="91425" spcFirstLastPara="1" rIns="91425" wrap="square" tIns="91425">
            <a:noAutofit/>
          </a:bodyPr>
          <a:lstStyle/>
          <a:p>
            <a:pPr indent="-311150" lvl="0" marL="457200" rtl="0" algn="l">
              <a:spcBef>
                <a:spcPts val="1400"/>
              </a:spcBef>
              <a:spcAft>
                <a:spcPts val="0"/>
              </a:spcAft>
              <a:buClr>
                <a:srgbClr val="434343"/>
              </a:buClr>
              <a:buSzPts val="1300"/>
              <a:buFont typeface="Helvetica Neue"/>
              <a:buChar char="-"/>
            </a:pPr>
            <a:r>
              <a:rPr b="1" lang="es">
                <a:solidFill>
                  <a:srgbClr val="434343"/>
                </a:solidFill>
                <a:latin typeface="Helvetica Neue"/>
                <a:ea typeface="Helvetica Neue"/>
                <a:cs typeface="Helvetica Neue"/>
                <a:sym typeface="Helvetica Neue"/>
              </a:rPr>
              <a:t>TODO 1</a:t>
            </a:r>
            <a:endParaRPr b="1">
              <a:solidFill>
                <a:srgbClr val="434343"/>
              </a:solidFill>
              <a:latin typeface="Helvetica Neue"/>
              <a:ea typeface="Helvetica Neue"/>
              <a:cs typeface="Helvetica Neue"/>
              <a:sym typeface="Helvetica Neue"/>
            </a:endParaRPr>
          </a:p>
          <a:p>
            <a:pPr indent="0" lvl="0" marL="457200" rtl="0" algn="l">
              <a:spcBef>
                <a:spcPts val="400"/>
              </a:spcBef>
              <a:spcAft>
                <a:spcPts val="0"/>
              </a:spcAft>
              <a:buNone/>
            </a:pPr>
            <a:r>
              <a:rPr lang="es" sz="1100">
                <a:solidFill>
                  <a:srgbClr val="000000"/>
                </a:solidFill>
                <a:latin typeface="Helvetica Neue"/>
                <a:ea typeface="Helvetica Neue"/>
                <a:cs typeface="Helvetica Neue"/>
                <a:sym typeface="Helvetica Neue"/>
              </a:rPr>
              <a:t>In order to create a valid Fog data map filled with needed data to compute our fog, we need to create it first.</a:t>
            </a:r>
            <a:endParaRPr sz="1100">
              <a:solidFill>
                <a:srgbClr val="000000"/>
              </a:solidFill>
              <a:latin typeface="Helvetica Neue"/>
              <a:ea typeface="Helvetica Neue"/>
              <a:cs typeface="Helvetica Neue"/>
              <a:sym typeface="Helvetica Neue"/>
            </a:endParaRPr>
          </a:p>
          <a:p>
            <a:pPr indent="0" lvl="0" marL="0" rtl="0" algn="l">
              <a:spcBef>
                <a:spcPts val="0"/>
              </a:spcBef>
              <a:spcAft>
                <a:spcPts val="1600"/>
              </a:spcAft>
              <a:buNone/>
            </a:pPr>
            <a:r>
              <a:t/>
            </a:r>
            <a:endParaRPr/>
          </a:p>
        </p:txBody>
      </p:sp>
      <p:pic>
        <p:nvPicPr>
          <p:cNvPr id="234" name="Google Shape;234;p32"/>
          <p:cNvPicPr preferRelativeResize="0"/>
          <p:nvPr/>
        </p:nvPicPr>
        <p:blipFill>
          <a:blip r:embed="rId3">
            <a:alphaModFix/>
          </a:blip>
          <a:stretch>
            <a:fillRect/>
          </a:stretch>
        </p:blipFill>
        <p:spPr>
          <a:xfrm>
            <a:off x="1309274" y="2571750"/>
            <a:ext cx="2673351" cy="2008275"/>
          </a:xfrm>
          <a:prstGeom prst="rect">
            <a:avLst/>
          </a:prstGeom>
          <a:noFill/>
          <a:ln>
            <a:noFill/>
          </a:ln>
        </p:spPr>
      </p:pic>
      <p:pic>
        <p:nvPicPr>
          <p:cNvPr id="235" name="Google Shape;235;p32"/>
          <p:cNvPicPr preferRelativeResize="0"/>
          <p:nvPr/>
        </p:nvPicPr>
        <p:blipFill>
          <a:blip r:embed="rId4">
            <a:alphaModFix/>
          </a:blip>
          <a:stretch>
            <a:fillRect/>
          </a:stretch>
        </p:blipFill>
        <p:spPr>
          <a:xfrm>
            <a:off x="4819775" y="2571427"/>
            <a:ext cx="2673351" cy="2008923"/>
          </a:xfrm>
          <a:prstGeom prst="rect">
            <a:avLst/>
          </a:prstGeom>
          <a:noFill/>
          <a:ln>
            <a:noFill/>
          </a:ln>
        </p:spPr>
      </p:pic>
      <p:sp>
        <p:nvSpPr>
          <p:cNvPr id="236" name="Google Shape;236;p32"/>
          <p:cNvSpPr txBox="1"/>
          <p:nvPr/>
        </p:nvSpPr>
        <p:spPr>
          <a:xfrm>
            <a:off x="1902025" y="4580350"/>
            <a:ext cx="5143500" cy="6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Before Todo1</a:t>
            </a:r>
            <a:endParaRPr>
              <a:latin typeface="Helvetica Neue"/>
              <a:ea typeface="Helvetica Neue"/>
              <a:cs typeface="Helvetica Neue"/>
              <a:sym typeface="Helvetica Neue"/>
            </a:endParaRPr>
          </a:p>
        </p:txBody>
      </p:sp>
      <p:sp>
        <p:nvSpPr>
          <p:cNvPr id="237" name="Google Shape;237;p32"/>
          <p:cNvSpPr txBox="1"/>
          <p:nvPr/>
        </p:nvSpPr>
        <p:spPr>
          <a:xfrm>
            <a:off x="5643575" y="4580350"/>
            <a:ext cx="5143500" cy="6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Expected</a:t>
            </a:r>
            <a:endParaRPr>
              <a:latin typeface="Helvetica Neue"/>
              <a:ea typeface="Helvetica Neue"/>
              <a:cs typeface="Helvetica Neue"/>
              <a:sym typeface="Helvetica Neue"/>
            </a:endParaRPr>
          </a:p>
        </p:txBody>
      </p:sp>
      <p:pic>
        <p:nvPicPr>
          <p:cNvPr id="238" name="Google Shape;238;p32"/>
          <p:cNvPicPr preferRelativeResize="0"/>
          <p:nvPr/>
        </p:nvPicPr>
        <p:blipFill>
          <a:blip r:embed="rId5">
            <a:alphaModFix/>
          </a:blip>
          <a:stretch>
            <a:fillRect/>
          </a:stretch>
        </p:blipFill>
        <p:spPr>
          <a:xfrm>
            <a:off x="1965050" y="1079325"/>
            <a:ext cx="5017447" cy="1013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1000"/>
                                        <p:tgtEl>
                                          <p:spTgt spid="23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sp>
        <p:nvSpPr>
          <p:cNvPr id="243" name="Google Shape;243;p33"/>
          <p:cNvSpPr txBox="1"/>
          <p:nvPr>
            <p:ph idx="1" type="body"/>
          </p:nvPr>
        </p:nvSpPr>
        <p:spPr>
          <a:xfrm>
            <a:off x="729450" y="13287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434343"/>
              </a:buClr>
              <a:buSzPts val="1300"/>
              <a:buFont typeface="Helvetica Neue"/>
              <a:buChar char="-"/>
            </a:pPr>
            <a:r>
              <a:rPr b="1" lang="es">
                <a:solidFill>
                  <a:srgbClr val="434343"/>
                </a:solidFill>
                <a:latin typeface="Helvetica Neue"/>
                <a:ea typeface="Helvetica Neue"/>
                <a:cs typeface="Helvetica Neue"/>
                <a:sym typeface="Helvetica Neue"/>
              </a:rPr>
              <a:t>TODO 2</a:t>
            </a:r>
            <a:endParaRPr b="1">
              <a:solidFill>
                <a:srgbClr val="434343"/>
              </a:solidFill>
              <a:latin typeface="Helvetica Neue"/>
              <a:ea typeface="Helvetica Neue"/>
              <a:cs typeface="Helvetica Neue"/>
              <a:sym typeface="Helvetica Neue"/>
            </a:endParaRPr>
          </a:p>
          <a:p>
            <a:pPr indent="0" lvl="0" marL="0" rtl="0" algn="l">
              <a:spcBef>
                <a:spcPts val="1600"/>
              </a:spcBef>
              <a:spcAft>
                <a:spcPts val="1600"/>
              </a:spcAft>
              <a:buNone/>
            </a:pPr>
            <a:r>
              <a:rPr lang="es">
                <a:solidFill>
                  <a:srgbClr val="434343"/>
                </a:solidFill>
                <a:latin typeface="Helvetica Neue"/>
                <a:ea typeface="Helvetica Neue"/>
                <a:cs typeface="Helvetica Neue"/>
                <a:sym typeface="Helvetica Neue"/>
              </a:rPr>
              <a:t>We need to define our fogVisibilityEmitter in our player constructor since we need that players provides us a visibility.</a:t>
            </a:r>
            <a:endParaRPr>
              <a:solidFill>
                <a:srgbClr val="434343"/>
              </a:solidFill>
              <a:latin typeface="Helvetica Neue"/>
              <a:ea typeface="Helvetica Neue"/>
              <a:cs typeface="Helvetica Neue"/>
              <a:sym typeface="Helvetica Neue"/>
            </a:endParaRPr>
          </a:p>
        </p:txBody>
      </p:sp>
      <p:pic>
        <p:nvPicPr>
          <p:cNvPr id="244" name="Google Shape;244;p33"/>
          <p:cNvPicPr preferRelativeResize="0"/>
          <p:nvPr/>
        </p:nvPicPr>
        <p:blipFill>
          <a:blip r:embed="rId3">
            <a:alphaModFix/>
          </a:blip>
          <a:stretch>
            <a:fillRect/>
          </a:stretch>
        </p:blipFill>
        <p:spPr>
          <a:xfrm>
            <a:off x="3756695" y="2201200"/>
            <a:ext cx="3657600" cy="2744100"/>
          </a:xfrm>
          <a:prstGeom prst="rect">
            <a:avLst/>
          </a:prstGeom>
          <a:noFill/>
          <a:ln>
            <a:noFill/>
          </a:ln>
        </p:spPr>
      </p:pic>
      <p:sp>
        <p:nvSpPr>
          <p:cNvPr id="245" name="Google Shape;245;p33"/>
          <p:cNvSpPr txBox="1"/>
          <p:nvPr/>
        </p:nvSpPr>
        <p:spPr>
          <a:xfrm>
            <a:off x="2171150" y="3270550"/>
            <a:ext cx="1954800" cy="60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Expected:</a:t>
            </a:r>
            <a:endParaRPr>
              <a:latin typeface="Helvetica Neue"/>
              <a:ea typeface="Helvetica Neue"/>
              <a:cs typeface="Helvetica Neue"/>
              <a:sym typeface="Helvetica Neue"/>
            </a:endParaRPr>
          </a:p>
        </p:txBody>
      </p:sp>
      <p:pic>
        <p:nvPicPr>
          <p:cNvPr id="246" name="Google Shape;246;p33"/>
          <p:cNvPicPr preferRelativeResize="0"/>
          <p:nvPr/>
        </p:nvPicPr>
        <p:blipFill>
          <a:blip r:embed="rId4">
            <a:alphaModFix/>
          </a:blip>
          <a:stretch>
            <a:fillRect/>
          </a:stretch>
        </p:blipFill>
        <p:spPr>
          <a:xfrm>
            <a:off x="1268250" y="668200"/>
            <a:ext cx="6391275" cy="14287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
                                        </p:tgtEl>
                                        <p:attrNameLst>
                                          <p:attrName>style.visibility</p:attrName>
                                        </p:attrNameLst>
                                      </p:cBhvr>
                                      <p:to>
                                        <p:strVal val="visible"/>
                                      </p:to>
                                    </p:set>
                                    <p:animEffect filter="fade" transition="in">
                                      <p:cBhvr>
                                        <p:cTn dur="1000"/>
                                        <p:tgtEl>
                                          <p:spTgt spid="2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sp>
        <p:nvSpPr>
          <p:cNvPr id="251" name="Google Shape;251;p34"/>
          <p:cNvSpPr txBox="1"/>
          <p:nvPr>
            <p:ph idx="1" type="body"/>
          </p:nvPr>
        </p:nvSpPr>
        <p:spPr>
          <a:xfrm>
            <a:off x="729450" y="1367200"/>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Helvetica Neue"/>
              <a:buChar char="-"/>
            </a:pPr>
            <a:r>
              <a:rPr b="1" lang="es">
                <a:latin typeface="Helvetica Neue"/>
                <a:ea typeface="Helvetica Neue"/>
                <a:cs typeface="Helvetica Neue"/>
                <a:sym typeface="Helvetica Neue"/>
              </a:rPr>
              <a:t>TODO 3</a:t>
            </a:r>
            <a:endParaRPr b="1">
              <a:latin typeface="Helvetica Neue"/>
              <a:ea typeface="Helvetica Neue"/>
              <a:cs typeface="Helvetica Neue"/>
              <a:sym typeface="Helvetica Neue"/>
            </a:endParaRPr>
          </a:p>
          <a:p>
            <a:pPr indent="0" lvl="0" marL="457200" rtl="0" algn="l">
              <a:spcBef>
                <a:spcPts val="1600"/>
              </a:spcBef>
              <a:spcAft>
                <a:spcPts val="1600"/>
              </a:spcAft>
              <a:buNone/>
            </a:pPr>
            <a:r>
              <a:rPr lang="es">
                <a:latin typeface="Helvetica Neue"/>
                <a:ea typeface="Helvetica Neue"/>
                <a:cs typeface="Helvetica Neue"/>
                <a:sym typeface="Helvetica Neue"/>
              </a:rPr>
              <a:t>If we want that visibility to follow the player, we need to update its position.</a:t>
            </a:r>
            <a:endParaRPr>
              <a:latin typeface="Helvetica Neue"/>
              <a:ea typeface="Helvetica Neue"/>
              <a:cs typeface="Helvetica Neue"/>
              <a:sym typeface="Helvetica Neue"/>
            </a:endParaRPr>
          </a:p>
        </p:txBody>
      </p:sp>
      <p:pic>
        <p:nvPicPr>
          <p:cNvPr id="252" name="Google Shape;252;p34"/>
          <p:cNvPicPr preferRelativeResize="0"/>
          <p:nvPr/>
        </p:nvPicPr>
        <p:blipFill>
          <a:blip r:embed="rId3">
            <a:alphaModFix/>
          </a:blip>
          <a:stretch>
            <a:fillRect/>
          </a:stretch>
        </p:blipFill>
        <p:spPr>
          <a:xfrm>
            <a:off x="3780425" y="2231212"/>
            <a:ext cx="3590451" cy="2684074"/>
          </a:xfrm>
          <a:prstGeom prst="rect">
            <a:avLst/>
          </a:prstGeom>
          <a:noFill/>
          <a:ln>
            <a:noFill/>
          </a:ln>
        </p:spPr>
      </p:pic>
      <p:sp>
        <p:nvSpPr>
          <p:cNvPr id="253" name="Google Shape;253;p34"/>
          <p:cNvSpPr txBox="1"/>
          <p:nvPr/>
        </p:nvSpPr>
        <p:spPr>
          <a:xfrm>
            <a:off x="2171150" y="3270550"/>
            <a:ext cx="1954800" cy="60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Expected:</a:t>
            </a:r>
            <a:endParaRPr>
              <a:latin typeface="Helvetica Neue"/>
              <a:ea typeface="Helvetica Neue"/>
              <a:cs typeface="Helvetica Neue"/>
              <a:sym typeface="Helvetica Neue"/>
            </a:endParaRPr>
          </a:p>
        </p:txBody>
      </p:sp>
      <p:pic>
        <p:nvPicPr>
          <p:cNvPr id="254" name="Google Shape;254;p34"/>
          <p:cNvPicPr preferRelativeResize="0"/>
          <p:nvPr/>
        </p:nvPicPr>
        <p:blipFill>
          <a:blip r:embed="rId4">
            <a:alphaModFix/>
          </a:blip>
          <a:stretch>
            <a:fillRect/>
          </a:stretch>
        </p:blipFill>
        <p:spPr>
          <a:xfrm>
            <a:off x="1338263" y="990200"/>
            <a:ext cx="6467475" cy="10382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4"/>
                                        </p:tgtEl>
                                        <p:attrNameLst>
                                          <p:attrName>style.visibility</p:attrName>
                                        </p:attrNameLst>
                                      </p:cBhvr>
                                      <p:to>
                                        <p:strVal val="visible"/>
                                      </p:to>
                                    </p:set>
                                    <p:animEffect filter="fade" transition="in">
                                      <p:cBhvr>
                                        <p:cTn dur="1000"/>
                                        <p:tgtEl>
                                          <p:spTgt spid="2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Google Shape;259;p35"/>
          <p:cNvSpPr txBox="1"/>
          <p:nvPr>
            <p:ph idx="1" type="body"/>
          </p:nvPr>
        </p:nvSpPr>
        <p:spPr>
          <a:xfrm>
            <a:off x="727650" y="13581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Helvetica Neue"/>
              <a:buChar char="-"/>
            </a:pPr>
            <a:r>
              <a:rPr b="1" lang="es">
                <a:latin typeface="Helvetica Neue"/>
                <a:ea typeface="Helvetica Neue"/>
                <a:cs typeface="Helvetica Neue"/>
                <a:sym typeface="Helvetica Neue"/>
              </a:rPr>
              <a:t>TODO 4</a:t>
            </a:r>
            <a:endParaRPr b="1">
              <a:latin typeface="Helvetica Neue"/>
              <a:ea typeface="Helvetica Neue"/>
              <a:cs typeface="Helvetica Neue"/>
              <a:sym typeface="Helvetica Neue"/>
            </a:endParaRPr>
          </a:p>
          <a:p>
            <a:pPr indent="0" lvl="0" marL="0" rtl="0" algn="l">
              <a:spcBef>
                <a:spcPts val="1600"/>
              </a:spcBef>
              <a:spcAft>
                <a:spcPts val="1600"/>
              </a:spcAft>
              <a:buNone/>
            </a:pPr>
            <a:r>
              <a:rPr lang="es">
                <a:latin typeface="Helvetica Neue"/>
                <a:ea typeface="Helvetica Neue"/>
                <a:cs typeface="Helvetica Neue"/>
                <a:sym typeface="Helvetica Neue"/>
              </a:rPr>
              <a:t>Since we want a visibility mechanic, we need to filter what entities are drawn or not outside player sight radius.</a:t>
            </a:r>
            <a:endParaRPr>
              <a:latin typeface="Helvetica Neue"/>
              <a:ea typeface="Helvetica Neue"/>
              <a:cs typeface="Helvetica Neue"/>
              <a:sym typeface="Helvetica Neue"/>
            </a:endParaRPr>
          </a:p>
        </p:txBody>
      </p:sp>
      <p:pic>
        <p:nvPicPr>
          <p:cNvPr id="260" name="Google Shape;260;p35"/>
          <p:cNvPicPr preferRelativeResize="0"/>
          <p:nvPr/>
        </p:nvPicPr>
        <p:blipFill>
          <a:blip r:embed="rId3">
            <a:alphaModFix/>
          </a:blip>
          <a:stretch>
            <a:fillRect/>
          </a:stretch>
        </p:blipFill>
        <p:spPr>
          <a:xfrm>
            <a:off x="1116050" y="2484863"/>
            <a:ext cx="3127125" cy="2339250"/>
          </a:xfrm>
          <a:prstGeom prst="rect">
            <a:avLst/>
          </a:prstGeom>
          <a:noFill/>
          <a:ln>
            <a:noFill/>
          </a:ln>
        </p:spPr>
      </p:pic>
      <p:pic>
        <p:nvPicPr>
          <p:cNvPr id="261" name="Google Shape;261;p35"/>
          <p:cNvPicPr preferRelativeResize="0"/>
          <p:nvPr/>
        </p:nvPicPr>
        <p:blipFill>
          <a:blip r:embed="rId4">
            <a:alphaModFix/>
          </a:blip>
          <a:stretch>
            <a:fillRect/>
          </a:stretch>
        </p:blipFill>
        <p:spPr>
          <a:xfrm>
            <a:off x="4667850" y="2484875"/>
            <a:ext cx="3133255" cy="2339249"/>
          </a:xfrm>
          <a:prstGeom prst="rect">
            <a:avLst/>
          </a:prstGeom>
          <a:noFill/>
          <a:ln>
            <a:noFill/>
          </a:ln>
        </p:spPr>
      </p:pic>
      <p:pic>
        <p:nvPicPr>
          <p:cNvPr id="262" name="Google Shape;262;p35"/>
          <p:cNvPicPr preferRelativeResize="0"/>
          <p:nvPr/>
        </p:nvPicPr>
        <p:blipFill>
          <a:blip r:embed="rId5">
            <a:alphaModFix/>
          </a:blip>
          <a:stretch>
            <a:fillRect/>
          </a:stretch>
        </p:blipFill>
        <p:spPr>
          <a:xfrm>
            <a:off x="1347788" y="854138"/>
            <a:ext cx="6448425" cy="20478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2"/>
                                        </p:tgtEl>
                                        <p:attrNameLst>
                                          <p:attrName>style.visibility</p:attrName>
                                        </p:attrNameLst>
                                      </p:cBhvr>
                                      <p:to>
                                        <p:strVal val="visible"/>
                                      </p:to>
                                    </p:set>
                                    <p:animEffect filter="fade" transition="in">
                                      <p:cBhvr>
                                        <p:cTn dur="1000"/>
                                        <p:tgtEl>
                                          <p:spTgt spid="2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36"/>
          <p:cNvSpPr txBox="1"/>
          <p:nvPr>
            <p:ph idx="1" type="body"/>
          </p:nvPr>
        </p:nvSpPr>
        <p:spPr>
          <a:xfrm>
            <a:off x="727650" y="1441200"/>
            <a:ext cx="3074100" cy="2955000"/>
          </a:xfrm>
          <a:prstGeom prst="rect">
            <a:avLst/>
          </a:prstGeom>
        </p:spPr>
        <p:txBody>
          <a:bodyPr anchorCtr="0" anchor="t" bIns="91425" lIns="91425" spcFirstLastPara="1" rIns="91425" wrap="square" tIns="91425">
            <a:noAutofit/>
          </a:bodyPr>
          <a:lstStyle/>
          <a:p>
            <a:pPr indent="-311150" lvl="0" marL="457200" rtl="0" algn="l">
              <a:spcBef>
                <a:spcPts val="1400"/>
              </a:spcBef>
              <a:spcAft>
                <a:spcPts val="0"/>
              </a:spcAft>
              <a:buClr>
                <a:srgbClr val="434343"/>
              </a:buClr>
              <a:buSzPts val="1300"/>
              <a:buFont typeface="Arial"/>
              <a:buChar char="-"/>
            </a:pPr>
            <a:r>
              <a:rPr b="1" lang="es">
                <a:solidFill>
                  <a:srgbClr val="434343"/>
                </a:solidFill>
                <a:latin typeface="Arial"/>
                <a:ea typeface="Arial"/>
                <a:cs typeface="Arial"/>
                <a:sym typeface="Arial"/>
              </a:rPr>
              <a:t>TODO5, and last!</a:t>
            </a:r>
            <a:endParaRPr b="1">
              <a:solidFill>
                <a:srgbClr val="434343"/>
              </a:solidFill>
              <a:latin typeface="Arial"/>
              <a:ea typeface="Arial"/>
              <a:cs typeface="Arial"/>
              <a:sym typeface="Arial"/>
            </a:endParaRPr>
          </a:p>
          <a:p>
            <a:pPr indent="0" lvl="0" marL="457200" rtl="0" algn="l">
              <a:spcBef>
                <a:spcPts val="1400"/>
              </a:spcBef>
              <a:spcAft>
                <a:spcPts val="0"/>
              </a:spcAft>
              <a:buNone/>
            </a:pPr>
            <a:r>
              <a:t/>
            </a:r>
            <a:endParaRPr b="1">
              <a:solidFill>
                <a:srgbClr val="434343"/>
              </a:solidFill>
              <a:latin typeface="Arial"/>
              <a:ea typeface="Arial"/>
              <a:cs typeface="Arial"/>
              <a:sym typeface="Arial"/>
            </a:endParaRPr>
          </a:p>
          <a:p>
            <a:pPr indent="-311150" lvl="0" marL="457200" rtl="0" algn="l">
              <a:spcBef>
                <a:spcPts val="400"/>
              </a:spcBef>
              <a:spcAft>
                <a:spcPts val="0"/>
              </a:spcAft>
              <a:buClr>
                <a:srgbClr val="434343"/>
              </a:buClr>
              <a:buSzPts val="1300"/>
              <a:buFont typeface="Helvetica Neue"/>
              <a:buChar char="-"/>
            </a:pPr>
            <a:r>
              <a:rPr lang="es">
                <a:solidFill>
                  <a:srgbClr val="434343"/>
                </a:solidFill>
                <a:latin typeface="Helvetica Neue"/>
                <a:ea typeface="Helvetica Neue"/>
                <a:cs typeface="Helvetica Neue"/>
                <a:sym typeface="Helvetica Neue"/>
              </a:rPr>
              <a:t>You need to do the last step inside j1FowManager, adapt the draw function to get the correctly mapped values to our foggyTilesRects array that stores the correct rects for any smoothed graphic.</a:t>
            </a:r>
            <a:endParaRPr>
              <a:solidFill>
                <a:srgbClr val="434343"/>
              </a:solidFill>
              <a:latin typeface="Helvetica Neue"/>
              <a:ea typeface="Helvetica Neue"/>
              <a:cs typeface="Helvetica Neue"/>
              <a:sym typeface="Helvetica Neue"/>
            </a:endParaRPr>
          </a:p>
          <a:p>
            <a:pPr indent="0" lvl="0" marL="0" rtl="0" algn="l">
              <a:spcBef>
                <a:spcPts val="0"/>
              </a:spcBef>
              <a:spcAft>
                <a:spcPts val="1600"/>
              </a:spcAft>
              <a:buNone/>
            </a:pPr>
            <a:r>
              <a:t/>
            </a:r>
            <a:endParaRPr>
              <a:latin typeface="Helvetica Neue"/>
              <a:ea typeface="Helvetica Neue"/>
              <a:cs typeface="Helvetica Neue"/>
              <a:sym typeface="Helvetica Neue"/>
            </a:endParaRPr>
          </a:p>
        </p:txBody>
      </p:sp>
      <p:pic>
        <p:nvPicPr>
          <p:cNvPr id="268" name="Google Shape;268;p36"/>
          <p:cNvPicPr preferRelativeResize="0"/>
          <p:nvPr/>
        </p:nvPicPr>
        <p:blipFill>
          <a:blip r:embed="rId3">
            <a:alphaModFix/>
          </a:blip>
          <a:stretch>
            <a:fillRect/>
          </a:stretch>
        </p:blipFill>
        <p:spPr>
          <a:xfrm>
            <a:off x="4000050" y="1037375"/>
            <a:ext cx="4826624" cy="3632950"/>
          </a:xfrm>
          <a:prstGeom prst="rect">
            <a:avLst/>
          </a:prstGeom>
          <a:noFill/>
          <a:ln>
            <a:noFill/>
          </a:ln>
        </p:spPr>
      </p:pic>
      <p:pic>
        <p:nvPicPr>
          <p:cNvPr id="269" name="Google Shape;269;p36"/>
          <p:cNvPicPr preferRelativeResize="0"/>
          <p:nvPr/>
        </p:nvPicPr>
        <p:blipFill>
          <a:blip r:embed="rId4">
            <a:alphaModFix/>
          </a:blip>
          <a:stretch>
            <a:fillRect/>
          </a:stretch>
        </p:blipFill>
        <p:spPr>
          <a:xfrm>
            <a:off x="879672" y="1037375"/>
            <a:ext cx="6697814" cy="3632950"/>
          </a:xfrm>
          <a:prstGeom prst="rect">
            <a:avLst/>
          </a:prstGeom>
          <a:noFill/>
          <a:ln>
            <a:noFill/>
          </a:ln>
        </p:spPr>
      </p:pic>
      <p:sp>
        <p:nvSpPr>
          <p:cNvPr id="270" name="Google Shape;270;p36"/>
          <p:cNvSpPr txBox="1"/>
          <p:nvPr/>
        </p:nvSpPr>
        <p:spPr>
          <a:xfrm>
            <a:off x="1171150" y="693675"/>
            <a:ext cx="5189100" cy="60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Solution</a:t>
            </a:r>
            <a:endParaRPr>
              <a:latin typeface="Helvetica Neue"/>
              <a:ea typeface="Helvetica Neue"/>
              <a:cs typeface="Helvetica Neue"/>
              <a:sym typeface="Helvetica Neue"/>
            </a:endParaRPr>
          </a:p>
        </p:txBody>
      </p:sp>
      <p:sp>
        <p:nvSpPr>
          <p:cNvPr id="271" name="Google Shape;271;p36"/>
          <p:cNvSpPr txBox="1"/>
          <p:nvPr/>
        </p:nvSpPr>
        <p:spPr>
          <a:xfrm>
            <a:off x="6594500" y="2882825"/>
            <a:ext cx="5189100" cy="60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200">
              <a:latin typeface="Lato"/>
              <a:ea typeface="Lato"/>
              <a:cs typeface="Lato"/>
              <a:sym typeface="Lato"/>
            </a:endParaRPr>
          </a:p>
        </p:txBody>
      </p:sp>
      <p:sp>
        <p:nvSpPr>
          <p:cNvPr id="272" name="Google Shape;272;p36"/>
          <p:cNvSpPr txBox="1"/>
          <p:nvPr/>
        </p:nvSpPr>
        <p:spPr>
          <a:xfrm>
            <a:off x="5882800" y="2269050"/>
            <a:ext cx="5189100" cy="60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9600">
                <a:solidFill>
                  <a:schemeClr val="lt1"/>
                </a:solidFill>
                <a:latin typeface="Lato"/>
                <a:ea typeface="Lato"/>
                <a:cs typeface="Lato"/>
                <a:sym typeface="Lato"/>
              </a:rPr>
              <a:t>: )</a:t>
            </a:r>
            <a:endParaRPr sz="9600">
              <a:solidFill>
                <a:schemeClr val="lt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
                                        </p:tgtEl>
                                        <p:attrNameLst>
                                          <p:attrName>style.visibility</p:attrName>
                                        </p:attrNameLst>
                                      </p:cBhvr>
                                      <p:to>
                                        <p:strVal val="visible"/>
                                      </p:to>
                                    </p:set>
                                    <p:animEffect filter="fade" transition="in">
                                      <p:cBhvr>
                                        <p:cTn dur="1000"/>
                                        <p:tgtEl>
                                          <p:spTgt spid="270"/>
                                        </p:tgtEl>
                                      </p:cBhvr>
                                    </p:animEffect>
                                  </p:childTnLst>
                                </p:cTn>
                              </p:par>
                              <p:par>
                                <p:cTn fill="hold" nodeType="withEffect" presetClass="entr" presetID="10" presetSubtype="0">
                                  <p:stCondLst>
                                    <p:cond delay="0"/>
                                  </p:stCondLst>
                                  <p:childTnLst>
                                    <p:set>
                                      <p:cBhvr>
                                        <p:cTn dur="1" fill="hold">
                                          <p:stCondLst>
                                            <p:cond delay="0"/>
                                          </p:stCondLst>
                                        </p:cTn>
                                        <p:tgtEl>
                                          <p:spTgt spid="269"/>
                                        </p:tgtEl>
                                        <p:attrNameLst>
                                          <p:attrName>style.visibility</p:attrName>
                                        </p:attrNameLst>
                                      </p:cBhvr>
                                      <p:to>
                                        <p:strVal val="visible"/>
                                      </p:to>
                                    </p:set>
                                    <p:animEffect filter="fade" transition="in">
                                      <p:cBhvr>
                                        <p:cTn dur="1000"/>
                                        <p:tgtEl>
                                          <p:spTgt spid="269"/>
                                        </p:tgtEl>
                                      </p:cBhvr>
                                    </p:animEffect>
                                  </p:childTnLst>
                                </p:cTn>
                              </p:par>
                              <p:par>
                                <p:cTn fill="hold" nodeType="withEffect" presetClass="entr" presetID="10" presetSubtype="0">
                                  <p:stCondLst>
                                    <p:cond delay="0"/>
                                  </p:stCondLst>
                                  <p:childTnLst>
                                    <p:set>
                                      <p:cBhvr>
                                        <p:cTn dur="1" fill="hold">
                                          <p:stCondLst>
                                            <p:cond delay="0"/>
                                          </p:stCondLst>
                                        </p:cTn>
                                        <p:tgtEl>
                                          <p:spTgt spid="272"/>
                                        </p:tgtEl>
                                        <p:attrNameLst>
                                          <p:attrName>style.visibility</p:attrName>
                                        </p:attrNameLst>
                                      </p:cBhvr>
                                      <p:to>
                                        <p:strVal val="visible"/>
                                      </p:to>
                                    </p:set>
                                    <p:animEffect filter="fade" transition="in">
                                      <p:cBhvr>
                                        <p:cTn dur="1000"/>
                                        <p:tgtEl>
                                          <p:spTgt spid="2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3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Don’t forget to test debug functionality with F1</a:t>
            </a:r>
            <a:endParaRPr>
              <a:latin typeface="Helvetica Neue"/>
              <a:ea typeface="Helvetica Neue"/>
              <a:cs typeface="Helvetica Neue"/>
              <a:sym typeface="Helvetica Neue"/>
            </a:endParaRPr>
          </a:p>
        </p:txBody>
      </p:sp>
      <p:sp>
        <p:nvSpPr>
          <p:cNvPr id="278" name="Google Shape;278;p37"/>
          <p:cNvSpPr txBox="1"/>
          <p:nvPr>
            <p:ph idx="1" type="body"/>
          </p:nvPr>
        </p:nvSpPr>
        <p:spPr>
          <a:xfrm>
            <a:off x="729450" y="2078875"/>
            <a:ext cx="30993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s"/>
              <a:t>May help you to better understand how the </a:t>
            </a:r>
            <a:r>
              <a:rPr lang="es"/>
              <a:t>underlying</a:t>
            </a:r>
            <a:r>
              <a:rPr lang="es"/>
              <a:t> works.</a:t>
            </a:r>
            <a:endParaRPr/>
          </a:p>
        </p:txBody>
      </p:sp>
      <p:pic>
        <p:nvPicPr>
          <p:cNvPr id="279" name="Google Shape;279;p37"/>
          <p:cNvPicPr preferRelativeResize="0"/>
          <p:nvPr/>
        </p:nvPicPr>
        <p:blipFill>
          <a:blip r:embed="rId3">
            <a:alphaModFix/>
          </a:blip>
          <a:stretch>
            <a:fillRect/>
          </a:stretch>
        </p:blipFill>
        <p:spPr>
          <a:xfrm>
            <a:off x="3928975" y="1853850"/>
            <a:ext cx="4083506" cy="30646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Google Shape;284;p3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Improvements</a:t>
            </a:r>
            <a:endParaRPr/>
          </a:p>
        </p:txBody>
      </p:sp>
      <p:sp>
        <p:nvSpPr>
          <p:cNvPr id="285" name="Google Shape;285;p38"/>
          <p:cNvSpPr txBox="1"/>
          <p:nvPr>
            <p:ph idx="1" type="body"/>
          </p:nvPr>
        </p:nvSpPr>
        <p:spPr>
          <a:xfrm>
            <a:off x="729450" y="2078875"/>
            <a:ext cx="7688700" cy="2803200"/>
          </a:xfrm>
          <a:prstGeom prst="rect">
            <a:avLst/>
          </a:prstGeom>
        </p:spPr>
        <p:txBody>
          <a:bodyPr anchorCtr="0" anchor="t" bIns="91425" lIns="91425" spcFirstLastPara="1" rIns="91425" wrap="square" tIns="91425">
            <a:noAutofit/>
          </a:bodyPr>
          <a:lstStyle/>
          <a:p>
            <a:pPr indent="-298450" lvl="0" marL="457200" rtl="0" algn="l">
              <a:spcBef>
                <a:spcPts val="1200"/>
              </a:spcBef>
              <a:spcAft>
                <a:spcPts val="0"/>
              </a:spcAft>
              <a:buClr>
                <a:srgbClr val="000000"/>
              </a:buClr>
              <a:buSzPts val="1100"/>
              <a:buFont typeface="Arial"/>
              <a:buChar char="●"/>
            </a:pPr>
            <a:r>
              <a:rPr lang="es">
                <a:latin typeface="Helvetica Neue"/>
                <a:ea typeface="Helvetica Neue"/>
                <a:cs typeface="Helvetica Neue"/>
                <a:sym typeface="Helvetica Neue"/>
              </a:rPr>
              <a:t>The fog layer doesn’t needs to be updated on every frame.</a:t>
            </a:r>
            <a:endParaRPr>
              <a:latin typeface="Helvetica Neue"/>
              <a:ea typeface="Helvetica Neue"/>
              <a:cs typeface="Helvetica Neue"/>
              <a:sym typeface="Helvetica Neue"/>
            </a:endParaRPr>
          </a:p>
          <a:p>
            <a:pPr indent="-298450" lvl="0" marL="457200" rtl="0" algn="l">
              <a:spcBef>
                <a:spcPts val="0"/>
              </a:spcBef>
              <a:spcAft>
                <a:spcPts val="0"/>
              </a:spcAft>
              <a:buClr>
                <a:srgbClr val="000000"/>
              </a:buClr>
              <a:buSzPts val="1100"/>
              <a:buFont typeface="Arial"/>
              <a:buChar char="●"/>
            </a:pPr>
            <a:r>
              <a:rPr lang="es">
                <a:latin typeface="Helvetica Neue"/>
                <a:ea typeface="Helvetica Neue"/>
                <a:cs typeface="Helvetica Neue"/>
                <a:sym typeface="Helvetica Neue"/>
              </a:rPr>
              <a:t>The visibility can be occluded through certain types of tiles.</a:t>
            </a:r>
            <a:endParaRPr>
              <a:latin typeface="Helvetica Neue"/>
              <a:ea typeface="Helvetica Neue"/>
              <a:cs typeface="Helvetica Neue"/>
              <a:sym typeface="Helvetica Neue"/>
            </a:endParaRPr>
          </a:p>
          <a:p>
            <a:pPr indent="-298450" lvl="0" marL="457200" rtl="0" algn="l">
              <a:spcBef>
                <a:spcPts val="0"/>
              </a:spcBef>
              <a:spcAft>
                <a:spcPts val="0"/>
              </a:spcAft>
              <a:buClr>
                <a:srgbClr val="000000"/>
              </a:buClr>
              <a:buSzPts val="1100"/>
              <a:buFont typeface="Arial"/>
              <a:buChar char="●"/>
            </a:pPr>
            <a:r>
              <a:rPr lang="es">
                <a:latin typeface="Helvetica Neue"/>
                <a:ea typeface="Helvetica Neue"/>
                <a:cs typeface="Helvetica Neue"/>
                <a:sym typeface="Helvetica Neue"/>
              </a:rPr>
              <a:t>Make more table_rects permutations! (and graphics)</a:t>
            </a:r>
            <a:endParaRPr>
              <a:latin typeface="Helvetica Neue"/>
              <a:ea typeface="Helvetica Neue"/>
              <a:cs typeface="Helvetica Neue"/>
              <a:sym typeface="Helvetica Neue"/>
            </a:endParaRPr>
          </a:p>
          <a:p>
            <a:pPr indent="-298450" lvl="0" marL="457200" rtl="0" algn="l">
              <a:spcBef>
                <a:spcPts val="0"/>
              </a:spcBef>
              <a:spcAft>
                <a:spcPts val="0"/>
              </a:spcAft>
              <a:buClr>
                <a:srgbClr val="000000"/>
              </a:buClr>
              <a:buSzPts val="1100"/>
              <a:buFont typeface="Arial"/>
              <a:buChar char="●"/>
            </a:pPr>
            <a:r>
              <a:rPr lang="es">
                <a:latin typeface="Helvetica Neue"/>
                <a:ea typeface="Helvetica Neue"/>
                <a:cs typeface="Helvetica Neue"/>
                <a:sym typeface="Helvetica Neue"/>
              </a:rPr>
              <a:t>Play with the dimensions of fog “tiles”, doesn’t need to be the same as tilemap!</a:t>
            </a:r>
            <a:endParaRPr>
              <a:latin typeface="Helvetica Neue"/>
              <a:ea typeface="Helvetica Neue"/>
              <a:cs typeface="Helvetica Neue"/>
              <a:sym typeface="Helvetica Neue"/>
            </a:endParaRPr>
          </a:p>
          <a:p>
            <a:pPr indent="-298450" lvl="0" marL="457200" rtl="0" algn="l">
              <a:spcBef>
                <a:spcPts val="0"/>
              </a:spcBef>
              <a:spcAft>
                <a:spcPts val="0"/>
              </a:spcAft>
              <a:buClr>
                <a:srgbClr val="000000"/>
              </a:buClr>
              <a:buSzPts val="1100"/>
              <a:buFont typeface="Arial"/>
              <a:buChar char="●"/>
            </a:pPr>
            <a:r>
              <a:rPr lang="es">
                <a:latin typeface="Helvetica Neue"/>
                <a:ea typeface="Helvetica Neue"/>
                <a:cs typeface="Helvetica Neue"/>
                <a:sym typeface="Helvetica Neue"/>
              </a:rPr>
              <a:t>If you have a huge map, maybe a some type of draw sorting/culling are needed.</a:t>
            </a:r>
            <a:endParaRPr>
              <a:latin typeface="Helvetica Neue"/>
              <a:ea typeface="Helvetica Neue"/>
              <a:cs typeface="Helvetica Neue"/>
              <a:sym typeface="Helvetica Neue"/>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39"/>
          <p:cNvSpPr txBox="1"/>
          <p:nvPr>
            <p:ph type="title"/>
          </p:nvPr>
        </p:nvSpPr>
        <p:spPr>
          <a:xfrm>
            <a:off x="1509325" y="18321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3600">
                <a:latin typeface="Helvetica Neue"/>
                <a:ea typeface="Helvetica Neue"/>
                <a:cs typeface="Helvetica Neue"/>
                <a:sym typeface="Helvetica Neue"/>
              </a:rPr>
              <a:t>Thanks for your attention!</a:t>
            </a:r>
            <a:endParaRPr sz="3600">
              <a:latin typeface="Helvetica Neue"/>
              <a:ea typeface="Helvetica Neue"/>
              <a:cs typeface="Helvetica Neue"/>
              <a:sym typeface="Helvetica Neue"/>
            </a:endParaRPr>
          </a:p>
        </p:txBody>
      </p:sp>
      <p:sp>
        <p:nvSpPr>
          <p:cNvPr id="291" name="Google Shape;291;p39"/>
          <p:cNvSpPr txBox="1"/>
          <p:nvPr>
            <p:ph idx="1" type="body"/>
          </p:nvPr>
        </p:nvSpPr>
        <p:spPr>
          <a:xfrm>
            <a:off x="727650" y="3385150"/>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Contact: </a:t>
            </a:r>
            <a:r>
              <a:rPr lang="es" u="sng">
                <a:solidFill>
                  <a:schemeClr val="hlink"/>
                </a:solidFill>
                <a:latin typeface="Helvetica Neue"/>
                <a:ea typeface="Helvetica Neue"/>
                <a:cs typeface="Helvetica Neue"/>
                <a:sym typeface="Helvetica Neue"/>
                <a:hlinkClick r:id="rId3"/>
              </a:rPr>
              <a:t>jpg_2001_@hotmail.com</a:t>
            </a:r>
            <a:endParaRPr>
              <a:latin typeface="Helvetica Neue"/>
              <a:ea typeface="Helvetica Neue"/>
              <a:cs typeface="Helvetica Neue"/>
              <a:sym typeface="Helvetica Neue"/>
            </a:endParaRPr>
          </a:p>
          <a:p>
            <a:pPr indent="0" lvl="0" marL="0" rtl="0" algn="l">
              <a:spcBef>
                <a:spcPts val="1600"/>
              </a:spcBef>
              <a:spcAft>
                <a:spcPts val="0"/>
              </a:spcAft>
              <a:buNone/>
            </a:pPr>
            <a:r>
              <a:rPr lang="es">
                <a:latin typeface="Helvetica Neue"/>
                <a:ea typeface="Helvetica Neue"/>
                <a:cs typeface="Helvetica Neue"/>
                <a:sym typeface="Helvetica Neue"/>
              </a:rPr>
              <a:t>Github : peterMcP</a:t>
            </a:r>
            <a:endParaRPr>
              <a:latin typeface="Helvetica Neue"/>
              <a:ea typeface="Helvetica Neue"/>
              <a:cs typeface="Helvetica Neue"/>
              <a:sym typeface="Helvetica Neue"/>
            </a:endParaRPr>
          </a:p>
          <a:p>
            <a:pPr indent="0" lvl="0" marL="0" rtl="0" algn="l">
              <a:spcBef>
                <a:spcPts val="1600"/>
              </a:spcBef>
              <a:spcAft>
                <a:spcPts val="1600"/>
              </a:spcAft>
              <a:buNone/>
            </a:pPr>
            <a:r>
              <a:rPr lang="es">
                <a:latin typeface="Helvetica Neue"/>
                <a:ea typeface="Helvetica Neue"/>
                <a:cs typeface="Helvetica Neue"/>
                <a:sym typeface="Helvetica Neue"/>
              </a:rPr>
              <a:t>https://petermcp.github.io/FOW-research/</a:t>
            </a:r>
            <a:endParaRPr>
              <a:latin typeface="Helvetica Neue"/>
              <a:ea typeface="Helvetica Neue"/>
              <a:cs typeface="Helvetica Neue"/>
              <a:sym typeface="Helvetica Neu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Why we need visibility mechanics</a:t>
            </a:r>
            <a:endParaRPr>
              <a:latin typeface="Helvetica Neue"/>
              <a:ea typeface="Helvetica Neue"/>
              <a:cs typeface="Helvetica Neue"/>
              <a:sym typeface="Helvetica Neue"/>
            </a:endParaRPr>
          </a:p>
        </p:txBody>
      </p:sp>
      <p:sp>
        <p:nvSpPr>
          <p:cNvPr id="99" name="Google Shape;99;p1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Helvetica Neue"/>
              <a:buChar char="-"/>
            </a:pPr>
            <a:r>
              <a:rPr lang="es" sz="1800">
                <a:latin typeface="Helvetica Neue"/>
                <a:ea typeface="Helvetica Neue"/>
                <a:cs typeface="Helvetica Neue"/>
                <a:sym typeface="Helvetica Neue"/>
              </a:rPr>
              <a:t>Incentive the player to uncover and explore the world.</a:t>
            </a:r>
            <a:endParaRPr sz="1800">
              <a:latin typeface="Helvetica Neue"/>
              <a:ea typeface="Helvetica Neue"/>
              <a:cs typeface="Helvetica Neue"/>
              <a:sym typeface="Helvetica Neue"/>
            </a:endParaRPr>
          </a:p>
          <a:p>
            <a:pPr indent="-342900" lvl="0" marL="457200" rtl="0" algn="l">
              <a:spcBef>
                <a:spcPts val="0"/>
              </a:spcBef>
              <a:spcAft>
                <a:spcPts val="0"/>
              </a:spcAft>
              <a:buSzPts val="1800"/>
              <a:buFont typeface="Helvetica Neue"/>
              <a:buChar char="-"/>
            </a:pPr>
            <a:r>
              <a:rPr lang="es" sz="1800">
                <a:latin typeface="Helvetica Neue"/>
                <a:ea typeface="Helvetica Neue"/>
                <a:cs typeface="Helvetica Neue"/>
                <a:sym typeface="Helvetica Neue"/>
              </a:rPr>
              <a:t>Implement more realistic uncertainty on game world.</a:t>
            </a:r>
            <a:endParaRPr sz="1800">
              <a:latin typeface="Helvetica Neue"/>
              <a:ea typeface="Helvetica Neue"/>
              <a:cs typeface="Helvetica Neue"/>
              <a:sym typeface="Helvetica Neue"/>
            </a:endParaRPr>
          </a:p>
          <a:p>
            <a:pPr indent="-342900" lvl="0" marL="457200" rtl="0" algn="l">
              <a:spcBef>
                <a:spcPts val="0"/>
              </a:spcBef>
              <a:spcAft>
                <a:spcPts val="0"/>
              </a:spcAft>
              <a:buSzPts val="1800"/>
              <a:buFont typeface="Helvetica Neue"/>
              <a:buChar char="-"/>
            </a:pPr>
            <a:r>
              <a:rPr lang="es" sz="1800">
                <a:latin typeface="Helvetica Neue"/>
                <a:ea typeface="Helvetica Neue"/>
                <a:cs typeface="Helvetica Neue"/>
                <a:sym typeface="Helvetica Neue"/>
              </a:rPr>
              <a:t>Promote more </a:t>
            </a:r>
            <a:r>
              <a:rPr lang="es" sz="1800">
                <a:latin typeface="Helvetica Neue"/>
                <a:ea typeface="Helvetica Neue"/>
                <a:cs typeface="Helvetica Neue"/>
                <a:sym typeface="Helvetica Neue"/>
              </a:rPr>
              <a:t>depth</a:t>
            </a:r>
            <a:r>
              <a:rPr lang="es" sz="1800">
                <a:latin typeface="Helvetica Neue"/>
                <a:ea typeface="Helvetica Neue"/>
                <a:cs typeface="Helvetica Neue"/>
                <a:sym typeface="Helvetica Neue"/>
              </a:rPr>
              <a:t> and strategic gameplays.</a:t>
            </a:r>
            <a:endParaRPr sz="1800">
              <a:latin typeface="Helvetica Neue"/>
              <a:ea typeface="Helvetica Neue"/>
              <a:cs typeface="Helvetica Neue"/>
              <a:sym typeface="Helvetica Neu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Quick examples of games that uses it</a:t>
            </a:r>
            <a:endParaRPr>
              <a:latin typeface="Helvetica Neue"/>
              <a:ea typeface="Helvetica Neue"/>
              <a:cs typeface="Helvetica Neue"/>
              <a:sym typeface="Helvetica Neue"/>
            </a:endParaRPr>
          </a:p>
        </p:txBody>
      </p:sp>
      <p:sp>
        <p:nvSpPr>
          <p:cNvPr id="105" name="Google Shape;105;p1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06" name="Google Shape;106;p16"/>
          <p:cNvPicPr preferRelativeResize="0"/>
          <p:nvPr/>
        </p:nvPicPr>
        <p:blipFill>
          <a:blip r:embed="rId3">
            <a:alphaModFix/>
          </a:blip>
          <a:stretch>
            <a:fillRect/>
          </a:stretch>
        </p:blipFill>
        <p:spPr>
          <a:xfrm>
            <a:off x="729450" y="2110975"/>
            <a:ext cx="3905600" cy="2196900"/>
          </a:xfrm>
          <a:prstGeom prst="rect">
            <a:avLst/>
          </a:prstGeom>
          <a:noFill/>
          <a:ln>
            <a:noFill/>
          </a:ln>
        </p:spPr>
      </p:pic>
      <p:pic>
        <p:nvPicPr>
          <p:cNvPr id="107" name="Google Shape;107;p16"/>
          <p:cNvPicPr preferRelativeResize="0"/>
          <p:nvPr/>
        </p:nvPicPr>
        <p:blipFill>
          <a:blip r:embed="rId4">
            <a:alphaModFix/>
          </a:blip>
          <a:stretch>
            <a:fillRect/>
          </a:stretch>
        </p:blipFill>
        <p:spPr>
          <a:xfrm>
            <a:off x="4785375" y="2111332"/>
            <a:ext cx="3905600" cy="219619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1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14" name="Google Shape;114;p17"/>
          <p:cNvPicPr preferRelativeResize="0"/>
          <p:nvPr/>
        </p:nvPicPr>
        <p:blipFill>
          <a:blip r:embed="rId3">
            <a:alphaModFix/>
          </a:blip>
          <a:stretch>
            <a:fillRect/>
          </a:stretch>
        </p:blipFill>
        <p:spPr>
          <a:xfrm>
            <a:off x="789074" y="443850"/>
            <a:ext cx="7565851" cy="42557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Google Shape;119;p1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Types of Fog of War</a:t>
            </a:r>
            <a:endParaRPr>
              <a:latin typeface="Helvetica Neue"/>
              <a:ea typeface="Helvetica Neue"/>
              <a:cs typeface="Helvetica Neue"/>
              <a:sym typeface="Helvetica Neue"/>
            </a:endParaRPr>
          </a:p>
        </p:txBody>
      </p:sp>
      <p:sp>
        <p:nvSpPr>
          <p:cNvPr id="120" name="Google Shape;120;p1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457200" rtl="0" algn="l">
              <a:spcBef>
                <a:spcPts val="0"/>
              </a:spcBef>
              <a:spcAft>
                <a:spcPts val="1600"/>
              </a:spcAft>
              <a:buNone/>
            </a:pPr>
            <a:r>
              <a:t/>
            </a:r>
            <a:endParaRPr sz="1800">
              <a:latin typeface="Helvetica Neue"/>
              <a:ea typeface="Helvetica Neue"/>
              <a:cs typeface="Helvetica Neue"/>
              <a:sym typeface="Helvetica Neue"/>
            </a:endParaRPr>
          </a:p>
        </p:txBody>
      </p:sp>
      <p:pic>
        <p:nvPicPr>
          <p:cNvPr id="121" name="Google Shape;121;p18"/>
          <p:cNvPicPr preferRelativeResize="0"/>
          <p:nvPr/>
        </p:nvPicPr>
        <p:blipFill>
          <a:blip r:embed="rId3">
            <a:alphaModFix/>
          </a:blip>
          <a:stretch>
            <a:fillRect/>
          </a:stretch>
        </p:blipFill>
        <p:spPr>
          <a:xfrm>
            <a:off x="1188425" y="2078863"/>
            <a:ext cx="3383576" cy="2537676"/>
          </a:xfrm>
          <a:prstGeom prst="rect">
            <a:avLst/>
          </a:prstGeom>
          <a:noFill/>
          <a:ln>
            <a:noFill/>
          </a:ln>
        </p:spPr>
      </p:pic>
      <p:pic>
        <p:nvPicPr>
          <p:cNvPr id="122" name="Google Shape;122;p18"/>
          <p:cNvPicPr preferRelativeResize="0"/>
          <p:nvPr/>
        </p:nvPicPr>
        <p:blipFill>
          <a:blip r:embed="rId4">
            <a:alphaModFix/>
          </a:blip>
          <a:stretch>
            <a:fillRect/>
          </a:stretch>
        </p:blipFill>
        <p:spPr>
          <a:xfrm>
            <a:off x="4754125" y="2078875"/>
            <a:ext cx="3383573" cy="25376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Quick look to some approaches</a:t>
            </a:r>
            <a:endParaRPr>
              <a:latin typeface="Helvetica Neue"/>
              <a:ea typeface="Helvetica Neue"/>
              <a:cs typeface="Helvetica Neue"/>
              <a:sym typeface="Helvetica Neue"/>
            </a:endParaRPr>
          </a:p>
        </p:txBody>
      </p:sp>
      <p:sp>
        <p:nvSpPr>
          <p:cNvPr id="128" name="Google Shape;128;p1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Helvetica Neue"/>
              <a:buChar char="-"/>
            </a:pPr>
            <a:r>
              <a:rPr lang="es" sz="1800">
                <a:latin typeface="Helvetica Neue"/>
                <a:ea typeface="Helvetica Neue"/>
                <a:cs typeface="Helvetica Neue"/>
                <a:sym typeface="Helvetica Neue"/>
              </a:rPr>
              <a:t>Riot Games - From Tile-grid to texture</a:t>
            </a:r>
            <a:endParaRPr sz="1800">
              <a:latin typeface="Helvetica Neue"/>
              <a:ea typeface="Helvetica Neue"/>
              <a:cs typeface="Helvetica Neue"/>
              <a:sym typeface="Helvetica Neue"/>
            </a:endParaRPr>
          </a:p>
        </p:txBody>
      </p:sp>
      <p:pic>
        <p:nvPicPr>
          <p:cNvPr id="129" name="Google Shape;129;p19"/>
          <p:cNvPicPr preferRelativeResize="0"/>
          <p:nvPr/>
        </p:nvPicPr>
        <p:blipFill>
          <a:blip r:embed="rId3">
            <a:alphaModFix/>
          </a:blip>
          <a:stretch>
            <a:fillRect/>
          </a:stretch>
        </p:blipFill>
        <p:spPr>
          <a:xfrm>
            <a:off x="1320450" y="2571750"/>
            <a:ext cx="3532980" cy="2261100"/>
          </a:xfrm>
          <a:prstGeom prst="rect">
            <a:avLst/>
          </a:prstGeom>
          <a:noFill/>
          <a:ln>
            <a:noFill/>
          </a:ln>
        </p:spPr>
      </p:pic>
      <p:pic>
        <p:nvPicPr>
          <p:cNvPr id="130" name="Google Shape;130;p19"/>
          <p:cNvPicPr preferRelativeResize="0"/>
          <p:nvPr/>
        </p:nvPicPr>
        <p:blipFill>
          <a:blip r:embed="rId4">
            <a:alphaModFix/>
          </a:blip>
          <a:stretch>
            <a:fillRect/>
          </a:stretch>
        </p:blipFill>
        <p:spPr>
          <a:xfrm>
            <a:off x="6223001" y="830675"/>
            <a:ext cx="2195149" cy="41094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7" name="Google Shape;137;p20"/>
          <p:cNvPicPr preferRelativeResize="0"/>
          <p:nvPr/>
        </p:nvPicPr>
        <p:blipFill>
          <a:blip r:embed="rId3">
            <a:alphaModFix/>
          </a:blip>
          <a:stretch>
            <a:fillRect/>
          </a:stretch>
        </p:blipFill>
        <p:spPr>
          <a:xfrm>
            <a:off x="729450" y="1771088"/>
            <a:ext cx="2438400" cy="2438400"/>
          </a:xfrm>
          <a:prstGeom prst="rect">
            <a:avLst/>
          </a:prstGeom>
          <a:noFill/>
          <a:ln>
            <a:noFill/>
          </a:ln>
        </p:spPr>
      </p:pic>
      <p:pic>
        <p:nvPicPr>
          <p:cNvPr id="138" name="Google Shape;138;p20"/>
          <p:cNvPicPr preferRelativeResize="0"/>
          <p:nvPr/>
        </p:nvPicPr>
        <p:blipFill>
          <a:blip r:embed="rId4">
            <a:alphaModFix/>
          </a:blip>
          <a:stretch>
            <a:fillRect/>
          </a:stretch>
        </p:blipFill>
        <p:spPr>
          <a:xfrm>
            <a:off x="3354601" y="1771088"/>
            <a:ext cx="2438400" cy="2438400"/>
          </a:xfrm>
          <a:prstGeom prst="rect">
            <a:avLst/>
          </a:prstGeom>
          <a:noFill/>
          <a:ln>
            <a:noFill/>
          </a:ln>
        </p:spPr>
      </p:pic>
      <p:pic>
        <p:nvPicPr>
          <p:cNvPr id="139" name="Google Shape;139;p20"/>
          <p:cNvPicPr preferRelativeResize="0"/>
          <p:nvPr/>
        </p:nvPicPr>
        <p:blipFill>
          <a:blip r:embed="rId5">
            <a:alphaModFix/>
          </a:blip>
          <a:stretch>
            <a:fillRect/>
          </a:stretch>
        </p:blipFill>
        <p:spPr>
          <a:xfrm>
            <a:off x="5979750" y="1771100"/>
            <a:ext cx="2438400" cy="2438400"/>
          </a:xfrm>
          <a:prstGeom prst="rect">
            <a:avLst/>
          </a:prstGeom>
          <a:noFill/>
          <a:ln>
            <a:noFill/>
          </a:ln>
        </p:spPr>
      </p:pic>
      <p:sp>
        <p:nvSpPr>
          <p:cNvPr id="140" name="Google Shape;140;p20"/>
          <p:cNvSpPr txBox="1"/>
          <p:nvPr/>
        </p:nvSpPr>
        <p:spPr>
          <a:xfrm>
            <a:off x="797250" y="4412175"/>
            <a:ext cx="2302800" cy="6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128x128 Fow(4x zoomed)</a:t>
            </a:r>
            <a:endParaRPr>
              <a:latin typeface="Helvetica Neue"/>
              <a:ea typeface="Helvetica Neue"/>
              <a:cs typeface="Helvetica Neue"/>
              <a:sym typeface="Helvetica Neue"/>
            </a:endParaRPr>
          </a:p>
        </p:txBody>
      </p:sp>
      <p:sp>
        <p:nvSpPr>
          <p:cNvPr id="141" name="Google Shape;141;p20"/>
          <p:cNvSpPr txBox="1"/>
          <p:nvPr/>
        </p:nvSpPr>
        <p:spPr>
          <a:xfrm>
            <a:off x="3354600" y="4412175"/>
            <a:ext cx="2438400" cy="7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512x512 Fow (4x upscaled)</a:t>
            </a:r>
            <a:endParaRPr>
              <a:latin typeface="Helvetica Neue"/>
              <a:ea typeface="Helvetica Neue"/>
              <a:cs typeface="Helvetica Neue"/>
              <a:sym typeface="Helvetica Neue"/>
            </a:endParaRPr>
          </a:p>
        </p:txBody>
      </p:sp>
      <p:sp>
        <p:nvSpPr>
          <p:cNvPr id="142" name="Google Shape;142;p20"/>
          <p:cNvSpPr txBox="1"/>
          <p:nvPr/>
        </p:nvSpPr>
        <p:spPr>
          <a:xfrm>
            <a:off x="5846675" y="4412175"/>
            <a:ext cx="6067800" cy="7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143" name="Google Shape;143;p20"/>
          <p:cNvSpPr txBox="1"/>
          <p:nvPr/>
        </p:nvSpPr>
        <p:spPr>
          <a:xfrm>
            <a:off x="5793000" y="4412175"/>
            <a:ext cx="6067800" cy="7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Helvetica Neue"/>
                <a:ea typeface="Helvetica Neue"/>
                <a:cs typeface="Helvetica Neue"/>
                <a:sym typeface="Helvetica Neue"/>
              </a:rPr>
              <a:t>512x512 (4x upscaled + blurred)</a:t>
            </a:r>
            <a:endParaRPr>
              <a:latin typeface="Helvetica Neue"/>
              <a:ea typeface="Helvetica Neue"/>
              <a:cs typeface="Helvetica Neue"/>
              <a:sym typeface="Helvetica Neu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0" name="Google Shape;150;p21"/>
          <p:cNvPicPr preferRelativeResize="0"/>
          <p:nvPr/>
        </p:nvPicPr>
        <p:blipFill>
          <a:blip r:embed="rId3">
            <a:alphaModFix/>
          </a:blip>
          <a:stretch>
            <a:fillRect/>
          </a:stretch>
        </p:blipFill>
        <p:spPr>
          <a:xfrm>
            <a:off x="762000" y="190500"/>
            <a:ext cx="7620000" cy="4762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